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2" r:id="rId1"/>
    <p:sldMasterId id="2147483847" r:id="rId2"/>
  </p:sldMasterIdLst>
  <p:notesMasterIdLst>
    <p:notesMasterId r:id="rId22"/>
  </p:notesMasterIdLst>
  <p:sldIdLst>
    <p:sldId id="374" r:id="rId3"/>
    <p:sldId id="322" r:id="rId4"/>
    <p:sldId id="353" r:id="rId5"/>
    <p:sldId id="359" r:id="rId6"/>
    <p:sldId id="371" r:id="rId7"/>
    <p:sldId id="348" r:id="rId8"/>
    <p:sldId id="378" r:id="rId9"/>
    <p:sldId id="377" r:id="rId10"/>
    <p:sldId id="376" r:id="rId11"/>
    <p:sldId id="349" r:id="rId12"/>
    <p:sldId id="379" r:id="rId13"/>
    <p:sldId id="363" r:id="rId14"/>
    <p:sldId id="370" r:id="rId15"/>
    <p:sldId id="373" r:id="rId16"/>
    <p:sldId id="361" r:id="rId17"/>
    <p:sldId id="375" r:id="rId18"/>
    <p:sldId id="351" r:id="rId19"/>
    <p:sldId id="360" r:id="rId20"/>
    <p:sldId id="356" r:id="rId21"/>
  </p:sldIdLst>
  <p:sldSz cx="12192000" cy="6858000"/>
  <p:notesSz cx="6858000" cy="9144000"/>
  <p:custShowLst>
    <p:custShow name="Sponsor Slides" id="0">
      <p:sldLst/>
    </p:custShow>
  </p:custShow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Slides" id="{BD4AE434-FB75-488A-BE53-0A8BF7EA68DF}">
          <p14:sldIdLst>
            <p14:sldId id="374"/>
            <p14:sldId id="322"/>
            <p14:sldId id="353"/>
            <p14:sldId id="359"/>
            <p14:sldId id="371"/>
            <p14:sldId id="348"/>
            <p14:sldId id="378"/>
            <p14:sldId id="377"/>
            <p14:sldId id="376"/>
            <p14:sldId id="349"/>
            <p14:sldId id="379"/>
            <p14:sldId id="363"/>
            <p14:sldId id="370"/>
            <p14:sldId id="373"/>
            <p14:sldId id="361"/>
            <p14:sldId id="375"/>
            <p14:sldId id="351"/>
            <p14:sldId id="360"/>
            <p14:sldId id="356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76767"/>
    <a:srgbClr val="494949"/>
    <a:srgbClr val="505251"/>
    <a:srgbClr val="3F3F3F"/>
    <a:srgbClr val="A0C4E5"/>
    <a:srgbClr val="9CBDDE"/>
    <a:srgbClr val="002050"/>
    <a:srgbClr val="000000"/>
    <a:srgbClr val="FFFFFF"/>
    <a:srgbClr val="8AAE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179" autoAdjust="0"/>
    <p:restoredTop sz="69914" autoAdjust="0"/>
  </p:normalViewPr>
  <p:slideViewPr>
    <p:cSldViewPr snapToGrid="0">
      <p:cViewPr varScale="1">
        <p:scale>
          <a:sx n="76" d="100"/>
          <a:sy n="76" d="100"/>
        </p:scale>
        <p:origin x="1884" y="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2880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C7AF320-7AFA-42A3-BDE5-9072CDB627E3}" type="doc">
      <dgm:prSet loTypeId="urn:microsoft.com/office/officeart/2005/8/layout/architecture" loCatId="relationship" qsTypeId="urn:microsoft.com/office/officeart/2005/8/quickstyle/simple1" qsCatId="simple" csTypeId="urn:microsoft.com/office/officeart/2005/8/colors/accent5_2" csCatId="accent5" phldr="1"/>
      <dgm:spPr/>
      <dgm:t>
        <a:bodyPr/>
        <a:lstStyle/>
        <a:p>
          <a:endParaRPr lang="en-US"/>
        </a:p>
      </dgm:t>
    </dgm:pt>
    <dgm:pt modelId="{D9775271-425C-4B4F-85A6-07886A6D55E4}">
      <dgm:prSet phldrT="[Text]" custT="1"/>
      <dgm:spPr/>
      <dgm:t>
        <a:bodyPr/>
        <a:lstStyle/>
        <a:p>
          <a:r>
            <a:rPr lang="en-US" sz="2800" dirty="0"/>
            <a:t>Visual Studio</a:t>
          </a:r>
        </a:p>
      </dgm:t>
    </dgm:pt>
    <dgm:pt modelId="{E44C516F-A7BC-467C-8B6E-9145CEC56748}" type="parTrans" cxnId="{E1DFC625-D026-4F31-B829-C87F0D7B6A05}">
      <dgm:prSet/>
      <dgm:spPr/>
      <dgm:t>
        <a:bodyPr/>
        <a:lstStyle/>
        <a:p>
          <a:endParaRPr lang="en-US"/>
        </a:p>
      </dgm:t>
    </dgm:pt>
    <dgm:pt modelId="{EF89B725-0DFA-4EE4-B5B6-220EFADF2320}" type="sibTrans" cxnId="{E1DFC625-D026-4F31-B829-C87F0D7B6A05}">
      <dgm:prSet/>
      <dgm:spPr/>
      <dgm:t>
        <a:bodyPr/>
        <a:lstStyle/>
        <a:p>
          <a:endParaRPr lang="en-US"/>
        </a:p>
      </dgm:t>
    </dgm:pt>
    <dgm:pt modelId="{E0B0EDA1-F659-4751-86B9-BD9CEE59513F}">
      <dgm:prSet phldrT="[Text]" custT="1"/>
      <dgm:spPr/>
      <dgm:t>
        <a:bodyPr/>
        <a:lstStyle/>
        <a:p>
          <a:r>
            <a:rPr lang="en-US" sz="2800" dirty="0"/>
            <a:t>Visual Studio Code</a:t>
          </a:r>
        </a:p>
      </dgm:t>
    </dgm:pt>
    <dgm:pt modelId="{E212CABA-3591-45C5-8E26-731E1F3C8C31}" type="parTrans" cxnId="{B08F83FE-474C-4BE9-A2B4-A58E42E218D9}">
      <dgm:prSet/>
      <dgm:spPr/>
      <dgm:t>
        <a:bodyPr/>
        <a:lstStyle/>
        <a:p>
          <a:endParaRPr lang="en-US"/>
        </a:p>
      </dgm:t>
    </dgm:pt>
    <dgm:pt modelId="{335C44E7-CF54-4BCB-AFDE-F0F261EA1DF0}" type="sibTrans" cxnId="{B08F83FE-474C-4BE9-A2B4-A58E42E218D9}">
      <dgm:prSet/>
      <dgm:spPr/>
      <dgm:t>
        <a:bodyPr/>
        <a:lstStyle/>
        <a:p>
          <a:endParaRPr lang="en-US"/>
        </a:p>
      </dgm:t>
    </dgm:pt>
    <dgm:pt modelId="{0E38893E-4337-487F-9332-DCBC3CC8A6C7}">
      <dgm:prSet phldrT="[Text]" custT="1"/>
      <dgm:spPr/>
      <dgm:t>
        <a:bodyPr/>
        <a:lstStyle/>
        <a:p>
          <a:r>
            <a:rPr lang="en-US" sz="2800" dirty="0"/>
            <a:t>Visual Studio for Mac</a:t>
          </a:r>
        </a:p>
      </dgm:t>
    </dgm:pt>
    <dgm:pt modelId="{018257BF-89E9-497D-9337-B9D2DFFBF94C}" type="sibTrans" cxnId="{C8F1AD98-63E1-416A-A3A7-AC680C712127}">
      <dgm:prSet/>
      <dgm:spPr/>
      <dgm:t>
        <a:bodyPr/>
        <a:lstStyle/>
        <a:p>
          <a:endParaRPr lang="en-US"/>
        </a:p>
      </dgm:t>
    </dgm:pt>
    <dgm:pt modelId="{9FFA70A6-A239-4434-95C8-5A8DBEF62F79}" type="parTrans" cxnId="{C8F1AD98-63E1-416A-A3A7-AC680C712127}">
      <dgm:prSet/>
      <dgm:spPr/>
      <dgm:t>
        <a:bodyPr/>
        <a:lstStyle/>
        <a:p>
          <a:endParaRPr lang="en-US"/>
        </a:p>
      </dgm:t>
    </dgm:pt>
    <dgm:pt modelId="{BAE44503-9403-4D5B-AE69-6EB5849D21B7}">
      <dgm:prSet phldrT="[Text]"/>
      <dgm:spPr/>
      <dgm:t>
        <a:bodyPr/>
        <a:lstStyle/>
        <a:p>
          <a:r>
            <a:rPr lang="en-US" dirty="0"/>
            <a:t>.NET Core CLI</a:t>
          </a:r>
        </a:p>
      </dgm:t>
    </dgm:pt>
    <dgm:pt modelId="{79181678-EBEA-4284-A6AD-6EE938241842}" type="parTrans" cxnId="{2E5690A5-98F7-4B7D-BC3A-2E92BF982979}">
      <dgm:prSet/>
      <dgm:spPr/>
      <dgm:t>
        <a:bodyPr/>
        <a:lstStyle/>
        <a:p>
          <a:endParaRPr lang="en-US"/>
        </a:p>
      </dgm:t>
    </dgm:pt>
    <dgm:pt modelId="{F845C359-4C7D-4F9A-8A06-375321C9FD3E}" type="sibTrans" cxnId="{2E5690A5-98F7-4B7D-BC3A-2E92BF982979}">
      <dgm:prSet/>
      <dgm:spPr/>
      <dgm:t>
        <a:bodyPr/>
        <a:lstStyle/>
        <a:p>
          <a:endParaRPr lang="en-US"/>
        </a:p>
      </dgm:t>
    </dgm:pt>
    <dgm:pt modelId="{B09816E3-A792-447C-A85F-0CAED126194F}" type="pres">
      <dgm:prSet presAssocID="{BC7AF320-7AFA-42A3-BDE5-9072CDB627E3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7C43DDC6-D31F-40D3-A288-7D42E7A0FA3A}" type="pres">
      <dgm:prSet presAssocID="{BAE44503-9403-4D5B-AE69-6EB5849D21B7}" presName="vertOne" presStyleCnt="0"/>
      <dgm:spPr/>
    </dgm:pt>
    <dgm:pt modelId="{FD6C78DC-C982-4EB8-B72C-CF9B927D7CD6}" type="pres">
      <dgm:prSet presAssocID="{BAE44503-9403-4D5B-AE69-6EB5849D21B7}" presName="txOne" presStyleLbl="node0" presStyleIdx="0" presStyleCnt="1" custLinFactNeighborY="9784">
        <dgm:presLayoutVars>
          <dgm:chPref val="3"/>
        </dgm:presLayoutVars>
      </dgm:prSet>
      <dgm:spPr/>
    </dgm:pt>
    <dgm:pt modelId="{85A117ED-8447-44B9-8BE1-2BFA52C0152D}" type="pres">
      <dgm:prSet presAssocID="{BAE44503-9403-4D5B-AE69-6EB5849D21B7}" presName="parTransOne" presStyleCnt="0"/>
      <dgm:spPr/>
    </dgm:pt>
    <dgm:pt modelId="{FF32DEBE-E4E5-48B1-830D-77588A403133}" type="pres">
      <dgm:prSet presAssocID="{BAE44503-9403-4D5B-AE69-6EB5849D21B7}" presName="horzOne" presStyleCnt="0"/>
      <dgm:spPr/>
    </dgm:pt>
    <dgm:pt modelId="{75B1FA2E-CBA3-4CF4-8AF4-D56B56221651}" type="pres">
      <dgm:prSet presAssocID="{D9775271-425C-4B4F-85A6-07886A6D55E4}" presName="vertTwo" presStyleCnt="0"/>
      <dgm:spPr/>
    </dgm:pt>
    <dgm:pt modelId="{D3C4656B-96C8-4C58-B394-BD787E9002E6}" type="pres">
      <dgm:prSet presAssocID="{D9775271-425C-4B4F-85A6-07886A6D55E4}" presName="txTwo" presStyleLbl="node2" presStyleIdx="0" presStyleCnt="3">
        <dgm:presLayoutVars>
          <dgm:chPref val="3"/>
        </dgm:presLayoutVars>
      </dgm:prSet>
      <dgm:spPr/>
    </dgm:pt>
    <dgm:pt modelId="{112CD85F-8F63-451B-95D9-9FEF322B8424}" type="pres">
      <dgm:prSet presAssocID="{D9775271-425C-4B4F-85A6-07886A6D55E4}" presName="horzTwo" presStyleCnt="0"/>
      <dgm:spPr/>
    </dgm:pt>
    <dgm:pt modelId="{9D9F3192-DAAD-4870-BCFF-71DA05435227}" type="pres">
      <dgm:prSet presAssocID="{EF89B725-0DFA-4EE4-B5B6-220EFADF2320}" presName="sibSpaceTwo" presStyleCnt="0"/>
      <dgm:spPr/>
    </dgm:pt>
    <dgm:pt modelId="{8D045E23-25B2-4E2D-B4F3-D1943D46E86D}" type="pres">
      <dgm:prSet presAssocID="{0E38893E-4337-487F-9332-DCBC3CC8A6C7}" presName="vertTwo" presStyleCnt="0"/>
      <dgm:spPr/>
    </dgm:pt>
    <dgm:pt modelId="{8779E483-D32A-45C6-AC38-689CFC31597C}" type="pres">
      <dgm:prSet presAssocID="{0E38893E-4337-487F-9332-DCBC3CC8A6C7}" presName="txTwo" presStyleLbl="node2" presStyleIdx="1" presStyleCnt="3">
        <dgm:presLayoutVars>
          <dgm:chPref val="3"/>
        </dgm:presLayoutVars>
      </dgm:prSet>
      <dgm:spPr/>
    </dgm:pt>
    <dgm:pt modelId="{11D56116-98F7-4493-8D66-186C61446615}" type="pres">
      <dgm:prSet presAssocID="{0E38893E-4337-487F-9332-DCBC3CC8A6C7}" presName="horzTwo" presStyleCnt="0"/>
      <dgm:spPr/>
    </dgm:pt>
    <dgm:pt modelId="{25B40700-B42F-408B-BBE0-7B2B1C32F594}" type="pres">
      <dgm:prSet presAssocID="{018257BF-89E9-497D-9337-B9D2DFFBF94C}" presName="sibSpaceTwo" presStyleCnt="0"/>
      <dgm:spPr/>
    </dgm:pt>
    <dgm:pt modelId="{67862819-981C-4D55-BB80-E310B9F97D8B}" type="pres">
      <dgm:prSet presAssocID="{E0B0EDA1-F659-4751-86B9-BD9CEE59513F}" presName="vertTwo" presStyleCnt="0"/>
      <dgm:spPr/>
    </dgm:pt>
    <dgm:pt modelId="{B0680C6A-DDE6-42F5-9A21-72816797E8DA}" type="pres">
      <dgm:prSet presAssocID="{E0B0EDA1-F659-4751-86B9-BD9CEE59513F}" presName="txTwo" presStyleLbl="node2" presStyleIdx="2" presStyleCnt="3">
        <dgm:presLayoutVars>
          <dgm:chPref val="3"/>
        </dgm:presLayoutVars>
      </dgm:prSet>
      <dgm:spPr/>
    </dgm:pt>
    <dgm:pt modelId="{164B157B-BD8C-45E4-BF6E-E025F77C1928}" type="pres">
      <dgm:prSet presAssocID="{E0B0EDA1-F659-4751-86B9-BD9CEE59513F}" presName="horzTwo" presStyleCnt="0"/>
      <dgm:spPr/>
    </dgm:pt>
  </dgm:ptLst>
  <dgm:cxnLst>
    <dgm:cxn modelId="{179A7901-199D-4319-A035-B8796073A6B3}" type="presOf" srcId="{BC7AF320-7AFA-42A3-BDE5-9072CDB627E3}" destId="{B09816E3-A792-447C-A85F-0CAED126194F}" srcOrd="0" destOrd="0" presId="urn:microsoft.com/office/officeart/2005/8/layout/architecture"/>
    <dgm:cxn modelId="{E1DFC625-D026-4F31-B829-C87F0D7B6A05}" srcId="{BAE44503-9403-4D5B-AE69-6EB5849D21B7}" destId="{D9775271-425C-4B4F-85A6-07886A6D55E4}" srcOrd="0" destOrd="0" parTransId="{E44C516F-A7BC-467C-8B6E-9145CEC56748}" sibTransId="{EF89B725-0DFA-4EE4-B5B6-220EFADF2320}"/>
    <dgm:cxn modelId="{C5DFAC2A-3151-4FA8-9E00-BAADADD3DE8C}" type="presOf" srcId="{0E38893E-4337-487F-9332-DCBC3CC8A6C7}" destId="{8779E483-D32A-45C6-AC38-689CFC31597C}" srcOrd="0" destOrd="0" presId="urn:microsoft.com/office/officeart/2005/8/layout/architecture"/>
    <dgm:cxn modelId="{C8F1AD98-63E1-416A-A3A7-AC680C712127}" srcId="{BAE44503-9403-4D5B-AE69-6EB5849D21B7}" destId="{0E38893E-4337-487F-9332-DCBC3CC8A6C7}" srcOrd="1" destOrd="0" parTransId="{9FFA70A6-A239-4434-95C8-5A8DBEF62F79}" sibTransId="{018257BF-89E9-497D-9337-B9D2DFFBF94C}"/>
    <dgm:cxn modelId="{2E5690A5-98F7-4B7D-BC3A-2E92BF982979}" srcId="{BC7AF320-7AFA-42A3-BDE5-9072CDB627E3}" destId="{BAE44503-9403-4D5B-AE69-6EB5849D21B7}" srcOrd="0" destOrd="0" parTransId="{79181678-EBEA-4284-A6AD-6EE938241842}" sibTransId="{F845C359-4C7D-4F9A-8A06-375321C9FD3E}"/>
    <dgm:cxn modelId="{39BFA2B9-48D7-4404-9C15-CC2074C27C65}" type="presOf" srcId="{BAE44503-9403-4D5B-AE69-6EB5849D21B7}" destId="{FD6C78DC-C982-4EB8-B72C-CF9B927D7CD6}" srcOrd="0" destOrd="0" presId="urn:microsoft.com/office/officeart/2005/8/layout/architecture"/>
    <dgm:cxn modelId="{EE6199E2-8F8D-4021-B88D-D2F1C58D57D4}" type="presOf" srcId="{E0B0EDA1-F659-4751-86B9-BD9CEE59513F}" destId="{B0680C6A-DDE6-42F5-9A21-72816797E8DA}" srcOrd="0" destOrd="0" presId="urn:microsoft.com/office/officeart/2005/8/layout/architecture"/>
    <dgm:cxn modelId="{25F09AF3-F32D-43F9-A0D8-F03D2099922C}" type="presOf" srcId="{D9775271-425C-4B4F-85A6-07886A6D55E4}" destId="{D3C4656B-96C8-4C58-B394-BD787E9002E6}" srcOrd="0" destOrd="0" presId="urn:microsoft.com/office/officeart/2005/8/layout/architecture"/>
    <dgm:cxn modelId="{B08F83FE-474C-4BE9-A2B4-A58E42E218D9}" srcId="{BAE44503-9403-4D5B-AE69-6EB5849D21B7}" destId="{E0B0EDA1-F659-4751-86B9-BD9CEE59513F}" srcOrd="2" destOrd="0" parTransId="{E212CABA-3591-45C5-8E26-731E1F3C8C31}" sibTransId="{335C44E7-CF54-4BCB-AFDE-F0F261EA1DF0}"/>
    <dgm:cxn modelId="{D9BA4D18-4DB5-4619-B7E9-1567482C245F}" type="presParOf" srcId="{B09816E3-A792-447C-A85F-0CAED126194F}" destId="{7C43DDC6-D31F-40D3-A288-7D42E7A0FA3A}" srcOrd="0" destOrd="0" presId="urn:microsoft.com/office/officeart/2005/8/layout/architecture"/>
    <dgm:cxn modelId="{564A10BB-6310-4144-A279-BE499C0307AB}" type="presParOf" srcId="{7C43DDC6-D31F-40D3-A288-7D42E7A0FA3A}" destId="{FD6C78DC-C982-4EB8-B72C-CF9B927D7CD6}" srcOrd="0" destOrd="0" presId="urn:microsoft.com/office/officeart/2005/8/layout/architecture"/>
    <dgm:cxn modelId="{C4104592-60D0-4D52-AACC-206296F01E57}" type="presParOf" srcId="{7C43DDC6-D31F-40D3-A288-7D42E7A0FA3A}" destId="{85A117ED-8447-44B9-8BE1-2BFA52C0152D}" srcOrd="1" destOrd="0" presId="urn:microsoft.com/office/officeart/2005/8/layout/architecture"/>
    <dgm:cxn modelId="{5E36883C-B89F-47C8-89AB-78F7CA0624DB}" type="presParOf" srcId="{7C43DDC6-D31F-40D3-A288-7D42E7A0FA3A}" destId="{FF32DEBE-E4E5-48B1-830D-77588A403133}" srcOrd="2" destOrd="0" presId="urn:microsoft.com/office/officeart/2005/8/layout/architecture"/>
    <dgm:cxn modelId="{B762D97F-D380-433F-9F48-00E0179D4B66}" type="presParOf" srcId="{FF32DEBE-E4E5-48B1-830D-77588A403133}" destId="{75B1FA2E-CBA3-4CF4-8AF4-D56B56221651}" srcOrd="0" destOrd="0" presId="urn:microsoft.com/office/officeart/2005/8/layout/architecture"/>
    <dgm:cxn modelId="{989C5666-BE90-4AB2-9F75-5D064D5CFE17}" type="presParOf" srcId="{75B1FA2E-CBA3-4CF4-8AF4-D56B56221651}" destId="{D3C4656B-96C8-4C58-B394-BD787E9002E6}" srcOrd="0" destOrd="0" presId="urn:microsoft.com/office/officeart/2005/8/layout/architecture"/>
    <dgm:cxn modelId="{EAA59B0E-0149-491B-AFA2-1B0D6029B13A}" type="presParOf" srcId="{75B1FA2E-CBA3-4CF4-8AF4-D56B56221651}" destId="{112CD85F-8F63-451B-95D9-9FEF322B8424}" srcOrd="1" destOrd="0" presId="urn:microsoft.com/office/officeart/2005/8/layout/architecture"/>
    <dgm:cxn modelId="{4B5B7A98-14C5-45B0-9736-F69D01C2F51B}" type="presParOf" srcId="{FF32DEBE-E4E5-48B1-830D-77588A403133}" destId="{9D9F3192-DAAD-4870-BCFF-71DA05435227}" srcOrd="1" destOrd="0" presId="urn:microsoft.com/office/officeart/2005/8/layout/architecture"/>
    <dgm:cxn modelId="{EA23AC6F-9389-4569-8350-7F15ACAB0908}" type="presParOf" srcId="{FF32DEBE-E4E5-48B1-830D-77588A403133}" destId="{8D045E23-25B2-4E2D-B4F3-D1943D46E86D}" srcOrd="2" destOrd="0" presId="urn:microsoft.com/office/officeart/2005/8/layout/architecture"/>
    <dgm:cxn modelId="{DD0C5108-0E05-41A7-B838-56677498374B}" type="presParOf" srcId="{8D045E23-25B2-4E2D-B4F3-D1943D46E86D}" destId="{8779E483-D32A-45C6-AC38-689CFC31597C}" srcOrd="0" destOrd="0" presId="urn:microsoft.com/office/officeart/2005/8/layout/architecture"/>
    <dgm:cxn modelId="{EC610756-659D-44CF-A462-0EC6BE245397}" type="presParOf" srcId="{8D045E23-25B2-4E2D-B4F3-D1943D46E86D}" destId="{11D56116-98F7-4493-8D66-186C61446615}" srcOrd="1" destOrd="0" presId="urn:microsoft.com/office/officeart/2005/8/layout/architecture"/>
    <dgm:cxn modelId="{517C38C0-80EF-4425-B6EE-C7AD9460E115}" type="presParOf" srcId="{FF32DEBE-E4E5-48B1-830D-77588A403133}" destId="{25B40700-B42F-408B-BBE0-7B2B1C32F594}" srcOrd="3" destOrd="0" presId="urn:microsoft.com/office/officeart/2005/8/layout/architecture"/>
    <dgm:cxn modelId="{64202FE0-D2A7-4957-87ED-71223807D707}" type="presParOf" srcId="{FF32DEBE-E4E5-48B1-830D-77588A403133}" destId="{67862819-981C-4D55-BB80-E310B9F97D8B}" srcOrd="4" destOrd="0" presId="urn:microsoft.com/office/officeart/2005/8/layout/architecture"/>
    <dgm:cxn modelId="{93F4900D-5489-48CA-8EB5-72A4E11A89ED}" type="presParOf" srcId="{67862819-981C-4D55-BB80-E310B9F97D8B}" destId="{B0680C6A-DDE6-42F5-9A21-72816797E8DA}" srcOrd="0" destOrd="0" presId="urn:microsoft.com/office/officeart/2005/8/layout/architecture"/>
    <dgm:cxn modelId="{4FD2845E-0FF0-46A4-A321-8DFCD3DBA7FA}" type="presParOf" srcId="{67862819-981C-4D55-BB80-E310B9F97D8B}" destId="{164B157B-BD8C-45E4-BF6E-E025F77C1928}" srcOrd="1" destOrd="0" presId="urn:microsoft.com/office/officeart/2005/8/layout/architecture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6C78DC-C982-4EB8-B72C-CF9B927D7CD6}">
      <dsp:nvSpPr>
        <dsp:cNvPr id="0" name=""/>
        <dsp:cNvSpPr/>
      </dsp:nvSpPr>
      <dsp:spPr>
        <a:xfrm>
          <a:off x="1976" y="1890210"/>
          <a:ext cx="5495510" cy="174126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.NET Core CLI</a:t>
          </a:r>
        </a:p>
      </dsp:txBody>
      <dsp:txXfrm>
        <a:off x="52976" y="1941210"/>
        <a:ext cx="5393510" cy="1639263"/>
      </dsp:txXfrm>
    </dsp:sp>
    <dsp:sp modelId="{D3C4656B-96C8-4C58-B394-BD787E9002E6}">
      <dsp:nvSpPr>
        <dsp:cNvPr id="0" name=""/>
        <dsp:cNvSpPr/>
      </dsp:nvSpPr>
      <dsp:spPr>
        <a:xfrm>
          <a:off x="1976" y="639"/>
          <a:ext cx="1734693" cy="174126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Visual Studio</a:t>
          </a:r>
        </a:p>
      </dsp:txBody>
      <dsp:txXfrm>
        <a:off x="52783" y="51446"/>
        <a:ext cx="1633079" cy="1639649"/>
      </dsp:txXfrm>
    </dsp:sp>
    <dsp:sp modelId="{8779E483-D32A-45C6-AC38-689CFC31597C}">
      <dsp:nvSpPr>
        <dsp:cNvPr id="0" name=""/>
        <dsp:cNvSpPr/>
      </dsp:nvSpPr>
      <dsp:spPr>
        <a:xfrm>
          <a:off x="1882384" y="639"/>
          <a:ext cx="1734693" cy="174126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Visual Studio for Mac</a:t>
          </a:r>
        </a:p>
      </dsp:txBody>
      <dsp:txXfrm>
        <a:off x="1933191" y="51446"/>
        <a:ext cx="1633079" cy="1639649"/>
      </dsp:txXfrm>
    </dsp:sp>
    <dsp:sp modelId="{B0680C6A-DDE6-42F5-9A21-72816797E8DA}">
      <dsp:nvSpPr>
        <dsp:cNvPr id="0" name=""/>
        <dsp:cNvSpPr/>
      </dsp:nvSpPr>
      <dsp:spPr>
        <a:xfrm>
          <a:off x="3762792" y="639"/>
          <a:ext cx="1734693" cy="174126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Visual Studio Code</a:t>
          </a:r>
        </a:p>
      </dsp:txBody>
      <dsp:txXfrm>
        <a:off x="3813599" y="51446"/>
        <a:ext cx="1633079" cy="163964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chitecture">
  <dgm:title val="Architecture Layout"/>
  <dgm:desc val="Use to show hierarchical relationships that build from the bottom up. This layout works well for showing architectural components or objects that build on other objects."/>
  <dgm:catLst>
    <dgm:cat type="hierarchy" pri="4500"/>
    <dgm:cat type="list" pri="24500"/>
    <dgm:cat type="relationship" pri="10500"/>
    <dgm:cat type="officeonline" pri="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b"/>
        </dgm:alg>
      </dgm:if>
      <dgm:else name="Name3">
        <dgm:alg type="lin">
          <dgm:param type="linDir" val="fromR"/>
          <dgm:param type="nodeVertAlign" val="b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B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b"/>
              </dgm:alg>
            </dgm:if>
            <dgm:else name="Name10">
              <dgm:alg type="lin">
                <dgm:param type="linDir" val="fromR"/>
                <dgm:param type="nodeVertAlign" val="b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B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b"/>
                    </dgm:alg>
                  </dgm:if>
                  <dgm:else name="Name17">
                    <dgm:alg type="lin">
                      <dgm:param type="linDir" val="fromR"/>
                      <dgm:param type="nodeVertAlign" val="b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B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b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b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B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b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b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svg>
</file>

<file path=ppt/media/image15.jpg>
</file>

<file path=ppt/media/image16.jpg>
</file>

<file path=ppt/media/image17.jpeg>
</file>

<file path=ppt/media/image18.png>
</file>

<file path=ppt/media/image19.jpg>
</file>

<file path=ppt/media/image20.gif>
</file>

<file path=ppt/media/image21.gif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4.jpg>
</file>

<file path=ppt/media/image5.jpg>
</file>

<file path=ppt/media/image6.jpg>
</file>

<file path=ppt/media/image7.jp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87D1B5-D667-42F5-9E38-2FD202ABDFA0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A87904-88DE-4022-A424-ACD2E6FC1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994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6A87904-88DE-4022-A424-ACD2E6FC1751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676609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0503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Global tool replaces &lt;</a:t>
            </a:r>
            <a:r>
              <a:rPr lang="en-US" dirty="0" err="1"/>
              <a:t>DotNetCliToolReference</a:t>
            </a:r>
            <a:r>
              <a:rPr lang="en-US" dirty="0"/>
              <a:t> /&gt; w/ 2.1+ SDK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387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enables ASP.NET Core item template generation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4133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3287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works for project &amp; item templates</a:t>
            </a:r>
          </a:p>
          <a:p>
            <a:pPr marL="171450" indent="-171450">
              <a:buFontTx/>
              <a:buChar char="-"/>
            </a:pPr>
            <a:r>
              <a:rPr lang="en-US" dirty="0"/>
              <a:t>NuGet steps optional if doing file system / network share installation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SideWaffle</a:t>
            </a:r>
            <a:r>
              <a:rPr lang="en-US" dirty="0"/>
              <a:t> Template Creator extension for VS </a:t>
            </a:r>
            <a:r>
              <a:rPr lang="en-US" dirty="0">
                <a:sym typeface="Wingdings" panose="05000000000000000000" pitchFamily="2" charset="2"/>
              </a:rPr>
              <a:t> add templates to VS</a:t>
            </a:r>
          </a:p>
          <a:p>
            <a:pPr marL="171450" indent="-171450">
              <a:buFontTx/>
              <a:buChar char="-"/>
            </a:pPr>
            <a:r>
              <a:rPr lang="en-US" dirty="0">
                <a:sym typeface="Wingdings" panose="05000000000000000000" pitchFamily="2" charset="2"/>
              </a:rPr>
              <a:t>github.com/</a:t>
            </a:r>
            <a:r>
              <a:rPr lang="en-US" dirty="0" err="1">
                <a:sym typeface="Wingdings" panose="05000000000000000000" pitchFamily="2" charset="2"/>
              </a:rPr>
              <a:t>schemastore</a:t>
            </a:r>
            <a:endParaRPr lang="en-US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3917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36111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0131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2975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Installed w/ .NET Core SDK</a:t>
            </a:r>
          </a:p>
          <a:p>
            <a:pPr marL="171450" indent="-171450">
              <a:buFontTx/>
              <a:buChar char="-"/>
            </a:pPr>
            <a:r>
              <a:rPr lang="en-US" dirty="0"/>
              <a:t>C:\Program Files\dotnet\</a:t>
            </a:r>
            <a:r>
              <a:rPr lang="en-US" dirty="0" err="1"/>
              <a:t>sdk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0483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Not all commands accounted for in tooling: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1" dirty="0"/>
              <a:t>dotnet store </a:t>
            </a:r>
            <a:r>
              <a:rPr lang="en-US" dirty="0"/>
              <a:t>(create runtime store)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Compare to GitHub for Windows vs. Git command line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8654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“Be the mythical unicorn in a field of horses. Be the outlier with knowledge of the CLI.”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1770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gathered from telemetry in 7/2017</a:t>
            </a:r>
          </a:p>
          <a:p>
            <a:pPr marL="171450" indent="-171450">
              <a:buFontTx/>
              <a:buChar char="-"/>
            </a:pPr>
            <a:r>
              <a:rPr lang="en-US" dirty="0"/>
              <a:t>set env. var. to opt out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7680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Strategy for managing side-by-side installations of SDK</a:t>
            </a:r>
          </a:p>
          <a:p>
            <a:pPr marL="171450" indent="-171450">
              <a:buFontTx/>
              <a:buChar char="-"/>
            </a:pPr>
            <a:r>
              <a:rPr lang="en-US" dirty="0"/>
              <a:t>No </a:t>
            </a:r>
            <a:r>
              <a:rPr lang="en-US" dirty="0" err="1"/>
              <a:t>globbing</a:t>
            </a:r>
            <a:r>
              <a:rPr lang="en-US" dirty="0"/>
              <a:t> or range support (specify full version #)</a:t>
            </a:r>
          </a:p>
          <a:p>
            <a:pPr marL="171450" indent="-171450">
              <a:buFontTx/>
              <a:buChar char="-"/>
            </a:pPr>
            <a:r>
              <a:rPr lang="en-US" dirty="0"/>
              <a:t>[major].[minor].[</a:t>
            </a:r>
            <a:r>
              <a:rPr lang="en-US" dirty="0" err="1"/>
              <a:t>xyz</a:t>
            </a:r>
            <a:r>
              <a:rPr lang="en-US" dirty="0"/>
              <a:t>]-[optional preview name]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Patch # = </a:t>
            </a:r>
            <a:r>
              <a:rPr lang="en-US" dirty="0" err="1"/>
              <a:t>yz</a:t>
            </a:r>
            <a:endParaRPr lang="en-US" dirty="0"/>
          </a:p>
          <a:p>
            <a:pPr marL="628650" lvl="1" indent="-171450">
              <a:buFontTx/>
              <a:buChar char="-"/>
            </a:pPr>
            <a:r>
              <a:rPr lang="en-US" dirty="0"/>
              <a:t>Feature release # = x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7827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6767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640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em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6490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2843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8555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Walkin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69239" y="2077800"/>
            <a:ext cx="6274974" cy="2696029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392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ltGray">
          <a:xfrm>
            <a:off x="448213" y="6092098"/>
            <a:ext cx="1421436" cy="300619"/>
          </a:xfrm>
          <a:prstGeom prst="rect">
            <a:avLst/>
          </a:prstGeom>
        </p:spPr>
      </p:pic>
      <p:grpSp>
        <p:nvGrpSpPr>
          <p:cNvPr id="11" name="Group 10"/>
          <p:cNvGrpSpPr/>
          <p:nvPr userDrawn="1"/>
        </p:nvGrpSpPr>
        <p:grpSpPr bwMode="white">
          <a:xfrm>
            <a:off x="232220" y="2077801"/>
            <a:ext cx="5083026" cy="1591899"/>
            <a:chOff x="305456" y="2253658"/>
            <a:chExt cx="5184951" cy="1623589"/>
          </a:xfrm>
        </p:grpSpPr>
        <p:sp>
          <p:nvSpPr>
            <p:cNvPr id="3" name="TextBox 2"/>
            <p:cNvSpPr txBox="1"/>
            <p:nvPr userDrawn="1"/>
          </p:nvSpPr>
          <p:spPr bwMode="white">
            <a:xfrm>
              <a:off x="305456" y="2253658"/>
              <a:ext cx="5156271" cy="1318133"/>
            </a:xfrm>
            <a:prstGeom prst="rect">
              <a:avLst/>
            </a:prstGeom>
            <a:noFill/>
          </p:spPr>
          <p:txBody>
            <a:bodyPr wrap="non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588"/>
                </a:spcAft>
              </a:pPr>
              <a:r>
                <a:rPr lang="en-US" sz="7056" dirty="0" err="1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dotnet</a:t>
              </a:r>
              <a:r>
                <a:rPr lang="en-US" sz="7056" dirty="0" err="1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Conf</a:t>
              </a:r>
              <a:endParaRPr lang="en-US" sz="7056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endParaRPr>
            </a:p>
          </p:txBody>
        </p:sp>
        <p:sp>
          <p:nvSpPr>
            <p:cNvPr id="10" name="TextBox 9"/>
            <p:cNvSpPr txBox="1"/>
            <p:nvPr userDrawn="1"/>
          </p:nvSpPr>
          <p:spPr bwMode="white">
            <a:xfrm>
              <a:off x="328316" y="3152130"/>
              <a:ext cx="5162091" cy="725117"/>
            </a:xfrm>
            <a:prstGeom prst="rect">
              <a:avLst/>
            </a:prstGeom>
            <a:noFill/>
          </p:spPr>
          <p:txBody>
            <a:bodyPr wrap="non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588"/>
                </a:spcAft>
              </a:pPr>
              <a:r>
                <a:rPr lang="en-US" sz="2941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  <a:latin typeface="+mj-lt"/>
                  <a:cs typeface="Segoe UI Semibold" panose="020B0702040204020203" pitchFamily="34" charset="0"/>
                </a:rPr>
                <a:t>Virtual event</a:t>
              </a:r>
              <a:r>
                <a:rPr lang="en-US" sz="2941" baseline="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  <a:latin typeface="+mj-lt"/>
                  <a:cs typeface="Segoe UI Semibold" panose="020B0702040204020203" pitchFamily="34" charset="0"/>
                </a:rPr>
                <a:t>   June 7–9, 2016</a:t>
              </a:r>
              <a:endParaRPr lang="en-US" sz="294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endParaRPr>
            </a:p>
          </p:txBody>
        </p:sp>
        <p:cxnSp>
          <p:nvCxnSpPr>
            <p:cNvPr id="5" name="Straight Connector 4"/>
            <p:cNvCxnSpPr/>
            <p:nvPr userDrawn="1"/>
          </p:nvCxnSpPr>
          <p:spPr bwMode="white">
            <a:xfrm>
              <a:off x="2682596" y="3314384"/>
              <a:ext cx="0" cy="36643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716065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rgbClr val="1E1A20">
              <a:alpha val="75000"/>
            </a:srgbClr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5713" rIns="0" bIns="45713" numCol="1" rtlCol="0" anchor="ctr" anchorCtr="0" compatLnSpc="1">
            <a:prstTxWarp prst="textNoShape">
              <a:avLst/>
            </a:prstTxWarp>
          </a:bodyPr>
          <a:lstStyle/>
          <a:p>
            <a:pPr algn="ctr" defTabSz="913927" fontAlgn="base">
              <a:spcBef>
                <a:spcPct val="0"/>
              </a:spcBef>
              <a:spcAft>
                <a:spcPct val="0"/>
              </a:spcAft>
            </a:pPr>
            <a:endParaRPr lang="en-US" sz="1961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0204" y="6119147"/>
            <a:ext cx="1253377" cy="268786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black">
          <a:xfrm>
            <a:off x="269302" y="1646860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3" spc="-98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black">
          <a:xfrm>
            <a:off x="269302" y="3441247"/>
            <a:ext cx="7171337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6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48213" y="6092098"/>
            <a:ext cx="1421436" cy="300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0497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40" y="1189178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54" indent="0">
              <a:buNone/>
              <a:defRPr/>
            </a:lvl3pPr>
            <a:lvl4pPr marL="448107" indent="0">
              <a:buNone/>
              <a:defRPr/>
            </a:lvl4pPr>
            <a:lvl5pPr marL="672161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2235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40" y="1189178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54" indent="0">
              <a:buNone/>
              <a:defRPr/>
            </a:lvl3pPr>
            <a:lvl4pPr marL="448107" indent="0">
              <a:buNone/>
              <a:defRPr/>
            </a:lvl4pPr>
            <a:lvl5pPr marL="672161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17187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0" y="1189177"/>
            <a:ext cx="11653523" cy="2052030"/>
          </a:xfrm>
        </p:spPr>
        <p:txBody>
          <a:bodyPr>
            <a:spAutoFit/>
          </a:bodyPr>
          <a:lstStyle>
            <a:lvl1pPr>
              <a:defRPr sz="392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301638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0" y="1189177"/>
            <a:ext cx="11653523" cy="2052030"/>
          </a:xfrm>
        </p:spPr>
        <p:txBody>
          <a:bodyPr>
            <a:spAutoFit/>
          </a:bodyPr>
          <a:lstStyle>
            <a:lvl1pPr>
              <a:defRPr sz="392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258405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70826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/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/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34052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27113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7"/>
            <a:ext cx="5378548" cy="1946751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7"/>
            <a:ext cx="5378548" cy="1946751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0157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7"/>
            <a:ext cx="5378548" cy="1946751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6"/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7"/>
            <a:ext cx="5378548" cy="1946751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6"/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49601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90470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1" y="1186357"/>
            <a:ext cx="8066548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1" y="3877277"/>
            <a:ext cx="8067822" cy="724246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36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4503781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1" y="1186357"/>
            <a:ext cx="8067822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6518206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1829089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9577462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Dar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893778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2" y="1217195"/>
            <a:ext cx="5378548" cy="1973570"/>
          </a:xfrm>
        </p:spPr>
        <p:txBody>
          <a:bodyPr>
            <a:spAutoFit/>
          </a:bodyPr>
          <a:lstStyle>
            <a:lvl1pPr>
              <a:defRPr sz="646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097556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7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6028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034787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35355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09086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Dar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2377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5" tIns="45715" rIns="45715" bIns="4571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927" fontAlgn="base">
              <a:spcBef>
                <a:spcPct val="0"/>
              </a:spcBef>
              <a:spcAft>
                <a:spcPct val="0"/>
              </a:spcAft>
            </a:pPr>
            <a:endParaRPr lang="en-US" sz="1765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97323"/>
            <a:ext cx="11653522" cy="1956973"/>
          </a:xfrm>
        </p:spPr>
        <p:txBody>
          <a:bodyPr/>
          <a:lstStyle>
            <a:lvl1pPr marL="0" indent="0">
              <a:buNone/>
              <a:defRPr sz="3234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39661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72979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798362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30094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706528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69239" y="6171617"/>
            <a:ext cx="11653522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59" tIns="143407" rIns="179259" bIns="143407" numCol="1" anchor="t" anchorCtr="0" compatLnSpc="1">
            <a:prstTxWarp prst="textNoShape">
              <a:avLst/>
            </a:prstTxWarp>
            <a:spAutoFit/>
          </a:bodyPr>
          <a:lstStyle/>
          <a:p>
            <a:pPr defTabSz="913748" eaLnBrk="0" hangingPunct="0"/>
            <a:r>
              <a:rPr lang="en-US" sz="68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48213" y="470067"/>
            <a:ext cx="1421436" cy="300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1064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40" y="1189178"/>
            <a:ext cx="11653523" cy="2396047"/>
          </a:xfrm>
          <a:prstGeom prst="rect">
            <a:avLst/>
          </a:prstGeom>
        </p:spPr>
        <p:txBody>
          <a:bodyPr/>
          <a:lstStyle>
            <a:lvl1pPr marL="284735" indent="-284735">
              <a:buClr>
                <a:schemeClr val="tx1"/>
              </a:buClr>
              <a:buSzPct val="90000"/>
              <a:buFont typeface="Arial" pitchFamily="34" charset="0"/>
              <a:buChar char="•"/>
              <a:defRPr sz="3528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134" indent="-275401">
              <a:buClr>
                <a:schemeClr val="tx1"/>
              </a:buClr>
              <a:buSzPct val="90000"/>
              <a:buFont typeface="Arial" pitchFamily="34" charset="0"/>
              <a:buChar char="•"/>
              <a:defRPr sz="3136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4869" indent="-284735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8923" indent="-224054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2976" indent="-224054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2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6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9267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50-50 Right Photo Layout"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454010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/>
          <a:srcRect t="9142"/>
          <a:stretch/>
        </p:blipFill>
        <p:spPr>
          <a:xfrm>
            <a:off x="0" y="-66411"/>
            <a:ext cx="12192000" cy="6924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51837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611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9812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4614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1573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1627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6629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26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C3160E-2579-4584-9765-DC1BA0B358F9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9509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2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2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370901" y="-8231"/>
            <a:ext cx="936854" cy="5662635"/>
            <a:chOff x="12618968" y="-8396"/>
            <a:chExt cx="955640" cy="5775363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1" y="1040743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13927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Green</a:t>
                </a:r>
              </a:p>
              <a:p>
                <a:pPr algn="l" defTabSz="913927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49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16 G:124 B:16</a:t>
                </a:r>
                <a:endParaRPr lang="en-US" sz="49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13927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Orange</a:t>
                </a:r>
              </a:p>
              <a:p>
                <a:pPr algn="l" defTabSz="913927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49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49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13927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49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49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79639" y="256928"/>
              <a:ext cx="860293" cy="32964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14192" rtl="0" eaLnBrk="1" latinLnBrk="0" hangingPunct="1">
                <a:lnSpc>
                  <a:spcPct val="90000"/>
                </a:lnSpc>
                <a:spcAft>
                  <a:spcPts val="588"/>
                </a:spcAft>
              </a:pPr>
              <a:r>
                <a:rPr lang="en-US" sz="98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6692" y="4228746"/>
              <a:ext cx="2647253" cy="326834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14192" rtl="0" eaLnBrk="1" latinLnBrk="0" hangingPunct="1">
                <a:lnSpc>
                  <a:spcPct val="90000"/>
                </a:lnSpc>
                <a:spcAft>
                  <a:spcPts val="588"/>
                </a:spcAft>
              </a:pPr>
              <a:r>
                <a:rPr lang="en-US" sz="98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1392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13927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49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49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1392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13927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49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49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1392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13927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60663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8" r:id="rId1"/>
    <p:sldLayoutId id="2147483849" r:id="rId2"/>
    <p:sldLayoutId id="2147483850" r:id="rId3"/>
    <p:sldLayoutId id="2147483851" r:id="rId4"/>
    <p:sldLayoutId id="2147483852" r:id="rId5"/>
    <p:sldLayoutId id="2147483853" r:id="rId6"/>
    <p:sldLayoutId id="2147483854" r:id="rId7"/>
    <p:sldLayoutId id="2147483855" r:id="rId8"/>
    <p:sldLayoutId id="2147483856" r:id="rId9"/>
    <p:sldLayoutId id="2147483857" r:id="rId10"/>
    <p:sldLayoutId id="2147483858" r:id="rId11"/>
    <p:sldLayoutId id="2147483859" r:id="rId12"/>
    <p:sldLayoutId id="2147483860" r:id="rId13"/>
    <p:sldLayoutId id="2147483861" r:id="rId14"/>
    <p:sldLayoutId id="2147483862" r:id="rId15"/>
    <p:sldLayoutId id="2147483863" r:id="rId16"/>
    <p:sldLayoutId id="2147483864" r:id="rId17"/>
    <p:sldLayoutId id="2147483865" r:id="rId18"/>
    <p:sldLayoutId id="2147483866" r:id="rId19"/>
    <p:sldLayoutId id="2147483867" r:id="rId20"/>
    <p:sldLayoutId id="2147483868" r:id="rId21"/>
    <p:sldLayoutId id="2147483869" r:id="rId22"/>
    <p:sldLayoutId id="2147483870" r:id="rId23"/>
    <p:sldLayoutId id="2147483871" r:id="rId24"/>
    <p:sldLayoutId id="2147483872" r:id="rId25"/>
  </p:sldLayoutIdLst>
  <p:transition>
    <p:fade/>
  </p:transition>
  <p:txStyles>
    <p:titleStyle>
      <a:lvl1pPr algn="l" defTabSz="914192" rtl="0" eaLnBrk="1" latinLnBrk="0" hangingPunct="1">
        <a:lnSpc>
          <a:spcPct val="90000"/>
        </a:lnSpc>
        <a:spcBef>
          <a:spcPct val="0"/>
        </a:spcBef>
        <a:buNone/>
        <a:defRPr lang="en-US" sz="4704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080" marR="0" indent="-336080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581" marR="0" indent="-236500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187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241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294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026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123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219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5315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095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192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287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383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479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2575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199670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6767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gif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hyperlink" Target="https://docs.microsoft.com/dotnet/core/tools/" TargetMode="External"/><Relationship Id="rId3" Type="http://schemas.openxmlformats.org/officeDocument/2006/relationships/image" Target="../media/image28.png"/><Relationship Id="rId7" Type="http://schemas.openxmlformats.org/officeDocument/2006/relationships/hyperlink" Target="https://aka.ms/dotnetcli-tmpl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ka.ms/dotnetcli-cmd" TargetMode="External"/><Relationship Id="rId5" Type="http://schemas.openxmlformats.org/officeDocument/2006/relationships/hyperlink" Target="https://aka.ms/dotnetcli-slides" TargetMode="External"/><Relationship Id="rId10" Type="http://schemas.openxmlformats.org/officeDocument/2006/relationships/image" Target="../media/image31.png"/><Relationship Id="rId4" Type="http://schemas.openxmlformats.org/officeDocument/2006/relationships/image" Target="../media/image29.png"/><Relationship Id="rId9" Type="http://schemas.openxmlformats.org/officeDocument/2006/relationships/image" Target="../media/image3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10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15.jp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16.jpg"/><Relationship Id="rId9" Type="http://schemas.microsoft.com/office/2007/relationships/diagramDrawing" Target="../diagrams/drawing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person, man, tree, outdoor&#10;&#10;Description automatically generated">
            <a:extLst>
              <a:ext uri="{FF2B5EF4-FFF2-40B4-BE49-F238E27FC236}">
                <a16:creationId xmlns:a16="http://schemas.microsoft.com/office/drawing/2014/main" id="{A43E13CC-45C9-4586-8564-745E79BC928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00" b="78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227137"/>
          </a:xfrm>
          <a:solidFill>
            <a:srgbClr val="505050">
              <a:alpha val="75000"/>
            </a:srgbClr>
          </a:solidFill>
        </p:spPr>
        <p:txBody>
          <a:bodyPr anchor="ctr">
            <a:normAutofit/>
          </a:bodyPr>
          <a:lstStyle/>
          <a:p>
            <a:pPr algn="l"/>
            <a:r>
              <a:rPr lang="en-US" sz="4800" b="1" dirty="0">
                <a:latin typeface="Consolas" panose="020B0609020204030204" pitchFamily="49" charset="0"/>
              </a:rPr>
              <a:t>&gt;</a:t>
            </a:r>
            <a:r>
              <a:rPr lang="en-US" sz="4800" b="1" dirty="0"/>
              <a:t> dotnet tour</a:t>
            </a:r>
            <a:endParaRPr lang="en-US" sz="4000" b="1" dirty="0">
              <a:latin typeface="Consolas" panose="020B0609020204030204" pitchFamily="49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303109"/>
            <a:ext cx="9144000" cy="1040541"/>
          </a:xfr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endParaRPr lang="en-US" sz="4800" b="1" dirty="0">
              <a:latin typeface="+mj-lt"/>
              <a:ea typeface="+mj-ea"/>
              <a:cs typeface="+mj-cs"/>
            </a:endParaRPr>
          </a:p>
        </p:txBody>
      </p:sp>
      <p:pic>
        <p:nvPicPr>
          <p:cNvPr id="11" name="MS logo white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8813209" y="5655611"/>
            <a:ext cx="1731976" cy="37054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524000" y="5392492"/>
            <a:ext cx="301818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 Light"/>
                <a:ea typeface="+mn-ea"/>
                <a:cs typeface="+mn-cs"/>
              </a:rPr>
              <a:t>Scott Addie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Senior Content Developer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@</a:t>
            </a:r>
            <a:r>
              <a:rPr kumimoji="0" lang="en-US" sz="1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Scott_Addie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799871E-E109-45FD-B923-348FC1EA0FEB}"/>
              </a:ext>
            </a:extLst>
          </p:cNvPr>
          <p:cNvPicPr>
            <a:picLocks noChangeAspect="1"/>
          </p:cNvPicPr>
          <p:nvPr/>
        </p:nvPicPr>
        <p:blipFill>
          <a:blip r:embed="rId5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0267" y="1437227"/>
            <a:ext cx="597408" cy="597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2943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chemeClr val="accent1"/>
                </a:solidFill>
              </a:rPr>
              <a:t>Integration with VS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en-US" sz="2400" dirty="0"/>
              <a:t>Consistent experience on all platforms</a:t>
            </a:r>
          </a:p>
          <a:p>
            <a:r>
              <a:rPr lang="en-US" sz="2400" dirty="0"/>
              <a:t>Extensions:</a:t>
            </a:r>
          </a:p>
          <a:p>
            <a:pPr lvl="1"/>
            <a:r>
              <a:rPr lang="en-US" sz="2000" dirty="0"/>
              <a:t>C# (</a:t>
            </a:r>
            <a:r>
              <a:rPr lang="en-US" sz="2000" dirty="0" err="1"/>
              <a:t>OmniSharp</a:t>
            </a:r>
            <a:r>
              <a:rPr lang="en-US" sz="2000" dirty="0"/>
              <a:t>)</a:t>
            </a:r>
          </a:p>
          <a:p>
            <a:pPr lvl="1"/>
            <a:r>
              <a:rPr lang="en-US" sz="2000" dirty="0"/>
              <a:t>Azure CLI Tools</a:t>
            </a:r>
          </a:p>
          <a:p>
            <a:r>
              <a:rPr lang="en-US" sz="2400" dirty="0"/>
              <a:t>Use with…</a:t>
            </a:r>
          </a:p>
          <a:p>
            <a:pPr lvl="1"/>
            <a:r>
              <a:rPr lang="en-US" sz="2000" dirty="0"/>
              <a:t>Command Palette</a:t>
            </a:r>
          </a:p>
          <a:p>
            <a:pPr lvl="1"/>
            <a:r>
              <a:rPr lang="en-US" sz="2000" dirty="0"/>
              <a:t>Integrated Terminal</a:t>
            </a:r>
          </a:p>
          <a:p>
            <a:pPr lvl="1"/>
            <a:r>
              <a:rPr lang="en-US" sz="2000" dirty="0"/>
              <a:t>Tasks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35316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11696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C38E8-D06A-497A-A16C-C282B25F96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Right-click &gt; </a:t>
            </a:r>
            <a:r>
              <a:rPr lang="en-US" b="1" dirty="0"/>
              <a:t>Add</a:t>
            </a:r>
            <a:r>
              <a:rPr lang="en-US" dirty="0"/>
              <a:t> &gt; </a:t>
            </a:r>
            <a:r>
              <a:rPr lang="en-US" b="1" dirty="0"/>
              <a:t>New Scaffolded Item…</a:t>
            </a:r>
            <a:r>
              <a:rPr lang="en-US" dirty="0"/>
              <a:t>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65F4A03-A951-434F-8541-A47FD05E9C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690688"/>
            <a:ext cx="6010275" cy="367665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A632E74-B5B9-4AF9-8D5B-ACC56BCA88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6650" y="1690689"/>
            <a:ext cx="6487249" cy="4075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1930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atMod val="150000"/>
                <a:shade val="98000"/>
                <a:lumMod val="102000"/>
              </a:schemeClr>
            </a:gs>
            <a:gs pos="50000">
              <a:schemeClr val="bg1">
                <a:tint val="98000"/>
                <a:satMod val="130000"/>
                <a:shade val="9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2509F26-B5DC-4BA7-B476-4CB044237A2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B103EB1-B135-4526-B883-33228FC27FF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80000">
            <a:off x="815340" y="683404"/>
            <a:ext cx="10561320" cy="5404104"/>
          </a:xfrm>
          <a:prstGeom prst="rect">
            <a:avLst/>
          </a:prstGeom>
          <a:solidFill>
            <a:srgbClr val="FFFFFF"/>
          </a:solidFill>
          <a:ln w="3175" cap="sq" cmpd="thinThick">
            <a:solidFill>
              <a:srgbClr val="DDDDDD"/>
            </a:solidFill>
            <a:miter lim="800000"/>
          </a:ln>
          <a:effectLst>
            <a:outerShdw blurRad="2667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E27739B-D452-41FB-B400-990E0F2F63D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52" r="1" b="1"/>
          <a:stretch/>
        </p:blipFill>
        <p:spPr>
          <a:xfrm rot="21480000">
            <a:off x="1137837" y="1003258"/>
            <a:ext cx="9916327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0048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0FB3C-4B87-4419-A9E4-BA511FB9D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Scaffolding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F6A11F-1CCD-48D7-A6D0-1C597AF855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>
                <a:cs typeface="Courier New" panose="02070309020205020404" pitchFamily="49" charset="0"/>
              </a:rPr>
              <a:t>1. Install .NET Core global tool:</a:t>
            </a:r>
          </a:p>
          <a:p>
            <a:pPr marL="0" indent="0">
              <a:buNone/>
            </a:pPr>
            <a:endParaRPr lang="en-US" sz="2400" b="1" dirty="0"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3600" b="1" dirty="0">
                <a:solidFill>
                  <a:srgbClr val="A0C4E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dotnet tool install -g dotnet-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aspnet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codegenerator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--version 2.2.3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400" b="1" dirty="0">
                <a:cs typeface="Courier New" panose="02070309020205020404" pitchFamily="49" charset="0"/>
              </a:rPr>
              <a:t>2. Install ASP.NET Core code gen. templates:</a:t>
            </a:r>
          </a:p>
          <a:p>
            <a:pPr marL="0" indent="0">
              <a:buNone/>
            </a:pPr>
            <a:endParaRPr lang="en-US" sz="2400" b="1" dirty="0"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3600" b="1" dirty="0">
                <a:solidFill>
                  <a:srgbClr val="A0C4E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dotnet add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testapp.csproj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package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Microsoft.VisualStudio.Web.CodeGeneration.Design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38518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0FB3C-4B87-4419-A9E4-BA511FB9D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Scaffolding tool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F6A11F-1CCD-48D7-A6D0-1C597AF855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8A99360-6FF7-4C7D-A5E9-55B79B38D3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6502648"/>
              </p:ext>
            </p:extLst>
          </p:nvPr>
        </p:nvGraphicFramePr>
        <p:xfrm>
          <a:off x="844461" y="1825625"/>
          <a:ext cx="10509339" cy="37126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09339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3712682">
                <a:tc>
                  <a:txBody>
                    <a:bodyPr/>
                    <a:lstStyle/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&lt;Project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600" b="0" dirty="0" err="1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</a:rPr>
                        <a:t>Sdk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=</a:t>
                      </a:r>
                      <a:r>
                        <a:rPr lang="en-US" sz="1600" b="0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0" dirty="0" err="1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Microsoft.NET.Sdk.Web</a:t>
                      </a:r>
                      <a:r>
                        <a:rPr lang="en-US" sz="1600" b="0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&lt;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PropertyGroup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  &lt;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TargetFramework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netcoreapp2.2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&lt;/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TargetFramework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&lt;/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PropertyGroup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&lt;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ItemGroup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  &lt;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PackageReference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600" b="0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</a:rPr>
                        <a:t>Include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=</a:t>
                      </a:r>
                      <a:r>
                        <a:rPr lang="en-US" sz="1600" b="0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0" dirty="0" err="1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Microsoft.AspNetCore.App</a:t>
                      </a:r>
                      <a:r>
                        <a:rPr lang="en-US" sz="1600" b="0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/&gt;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  &lt;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PackageReference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600" b="0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</a:rPr>
                        <a:t>Include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=</a:t>
                      </a:r>
                      <a:r>
                        <a:rPr lang="en-US" sz="1600" b="0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0" dirty="0" err="1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Microsoft.VisualStudio.Web.CodeGeneration.Design</a:t>
                      </a:r>
                      <a:r>
                        <a:rPr lang="en-US" sz="1600" b="0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                     </a:t>
                      </a:r>
                      <a:r>
                        <a:rPr lang="en-US" sz="1600" b="0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</a:rPr>
                        <a:t>Version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=</a:t>
                      </a:r>
                      <a:r>
                        <a:rPr lang="en-US" sz="1600" b="0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"2.2.3"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/&gt;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&lt;/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ItemGroup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&lt;/Project&gt;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endParaRPr lang="en-US" sz="1600" b="0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3B618AD7-D58A-4689-9F33-0E6AC68D7FB6}"/>
              </a:ext>
            </a:extLst>
          </p:cNvPr>
          <p:cNvSpPr/>
          <p:nvPr/>
        </p:nvSpPr>
        <p:spPr>
          <a:xfrm>
            <a:off x="838200" y="1379057"/>
            <a:ext cx="2101236" cy="446567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err="1"/>
              <a:t>testapp.csproj</a:t>
            </a:r>
            <a:endParaRPr lang="en-US" b="1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92BF76-046A-486B-8030-FE5C1C8FFF66}"/>
              </a:ext>
            </a:extLst>
          </p:cNvPr>
          <p:cNvSpPr/>
          <p:nvPr/>
        </p:nvSpPr>
        <p:spPr>
          <a:xfrm>
            <a:off x="1345834" y="3333387"/>
            <a:ext cx="8522066" cy="465070"/>
          </a:xfrm>
          <a:prstGeom prst="rect">
            <a:avLst/>
          </a:prstGeom>
          <a:solidFill>
            <a:schemeClr val="accent1">
              <a:alpha val="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F7B06C67-7915-4751-ABA7-72FAC3F429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3082785"/>
              </p:ext>
            </p:extLst>
          </p:nvPr>
        </p:nvGraphicFramePr>
        <p:xfrm>
          <a:off x="5051643" y="241300"/>
          <a:ext cx="6645057" cy="637540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6645057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6375400"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C:\working_folder\test_app&gt;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600" b="0" dirty="0">
                          <a:solidFill>
                            <a:srgbClr val="002050"/>
                          </a:solidFill>
                          <a:effectLst/>
                          <a:latin typeface="Consolas" panose="020B0609020204030204" pitchFamily="49" charset="0"/>
                        </a:rPr>
                        <a:t>dotnet </a:t>
                      </a:r>
                      <a:r>
                        <a:rPr lang="en-US" sz="1600" b="0" dirty="0" err="1">
                          <a:solidFill>
                            <a:srgbClr val="002050"/>
                          </a:solidFill>
                          <a:effectLst/>
                          <a:latin typeface="Consolas" panose="020B0609020204030204" pitchFamily="49" charset="0"/>
                        </a:rPr>
                        <a:t>aspnet-codegenerator</a:t>
                      </a:r>
                      <a:r>
                        <a:rPr lang="en-US" sz="1600" b="0" dirty="0">
                          <a:solidFill>
                            <a:srgbClr val="002050"/>
                          </a:solidFill>
                          <a:effectLst/>
                          <a:latin typeface="Consolas" panose="020B0609020204030204" pitchFamily="49" charset="0"/>
                        </a:rPr>
                        <a:t> -h</a:t>
                      </a:r>
                    </a:p>
                    <a:p>
                      <a:endParaRPr lang="en-US" sz="1600" b="0" dirty="0">
                        <a:solidFill>
                          <a:srgbClr val="8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Usage: 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aspnet-codegenerator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[arguments] [options]</a:t>
                      </a:r>
                    </a:p>
                    <a:p>
                      <a:endParaRPr lang="en-US" sz="1600" b="0" dirty="0">
                        <a:solidFill>
                          <a:srgbClr val="8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Arguments: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generator  Name of the generator. Check available generators below.</a:t>
                      </a:r>
                    </a:p>
                    <a:p>
                      <a:endParaRPr lang="en-US" sz="1600" b="0" dirty="0">
                        <a:solidFill>
                          <a:srgbClr val="8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Options: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-p|--project             Path to .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csproj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file in the project.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-n|--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nuget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-package-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dir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-c|--configuration       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Configuration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for the project (Possible values: Debug/ Release)  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-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tfm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|--target-framework  Target Framework to use. (Short folder name of the 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tfm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. 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eg.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net46)  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-b|--build-base-path  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--no-build</a:t>
                      </a:r>
                    </a:p>
                    <a:p>
                      <a:endParaRPr lang="en-US" sz="1600" b="0" dirty="0">
                        <a:solidFill>
                          <a:srgbClr val="8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Available generators: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area      : Generates an MVC Area.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controller: Generates a controller.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identity  : Generates an MVC Area with controllers and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razorpage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: Generates 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RazorPage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(s).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view      : Generates a view.</a:t>
                      </a:r>
                      <a:endParaRPr lang="en-US" sz="1600" b="0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</a:tbl>
          </a:graphicData>
        </a:graphic>
      </p:graphicFrame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B19DBA7-BC91-41A4-BC97-E3DFFEE140D2}"/>
              </a:ext>
            </a:extLst>
          </p:cNvPr>
          <p:cNvCxnSpPr>
            <a:cxnSpLocks/>
          </p:cNvCxnSpPr>
          <p:nvPr/>
        </p:nvCxnSpPr>
        <p:spPr>
          <a:xfrm flipV="1">
            <a:off x="4419600" y="554833"/>
            <a:ext cx="5448300" cy="2778554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3EEE6FD7-4A90-4DEB-9F12-A4CA46F976D0}"/>
              </a:ext>
            </a:extLst>
          </p:cNvPr>
          <p:cNvSpPr/>
          <p:nvPr/>
        </p:nvSpPr>
        <p:spPr>
          <a:xfrm>
            <a:off x="8177213" y="294413"/>
            <a:ext cx="3471862" cy="260419"/>
          </a:xfrm>
          <a:prstGeom prst="rect">
            <a:avLst/>
          </a:prstGeom>
          <a:solidFill>
            <a:schemeClr val="accent1">
              <a:alpha val="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807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8A99360-6FF7-4C7D-A5E9-55B79B38D3E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844461" y="1825625"/>
          <a:ext cx="9175839" cy="1615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75839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1463675">
                <a:tc>
                  <a:txBody>
                    <a:bodyPr/>
                    <a:lstStyle/>
                    <a:p>
                      <a:r>
                        <a:rPr lang="en-US" sz="2000" b="1" kern="120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C:\working_folder\testapp&gt;</a:t>
                      </a:r>
                      <a:r>
                        <a:rPr lang="en-US" sz="2000" b="0" kern="120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kern="1200" dirty="0">
                          <a:solidFill>
                            <a:srgbClr val="002050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dotnet </a:t>
                      </a:r>
                      <a:r>
                        <a:rPr lang="en-US" sz="2000" b="0" kern="1200" dirty="0" err="1">
                          <a:solidFill>
                            <a:srgbClr val="002050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aspnet-codegenerator</a:t>
                      </a:r>
                      <a:r>
                        <a:rPr lang="en-US" sz="2000" b="0" kern="1200" dirty="0">
                          <a:solidFill>
                            <a:srgbClr val="002050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identity</a:t>
                      </a:r>
                    </a:p>
                    <a:p>
                      <a:r>
                        <a:rPr lang="en-US" sz="2000" b="0" kern="120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Building project ...</a:t>
                      </a:r>
                    </a:p>
                    <a:p>
                      <a:r>
                        <a:rPr lang="en-US" sz="2000" b="0" kern="120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Finding the generator 'identity'...</a:t>
                      </a:r>
                    </a:p>
                    <a:p>
                      <a:r>
                        <a:rPr lang="en-US" sz="2000" b="0" kern="120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Running the generator 'identity'...</a:t>
                      </a:r>
                    </a:p>
                    <a:p>
                      <a:r>
                        <a:rPr lang="en-US" sz="2000" b="0" kern="120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RunTime</a:t>
                      </a:r>
                      <a:r>
                        <a:rPr lang="en-US" sz="2000" b="0" kern="120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00:00:14.46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3480FB3C-4B87-4419-A9E4-BA511FB9D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Scaffolding command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21F8E0-140B-4E0D-8EF8-4BF5639CE6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1800" y="487770"/>
            <a:ext cx="4126129" cy="6005105"/>
          </a:xfrm>
          <a:prstGeom prst="rect">
            <a:avLst/>
          </a:prstGeom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3738CD6D-06FD-46D8-B284-5A9DAE5288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556500" y="3073401"/>
            <a:ext cx="3086100" cy="185420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1EB338A-E62A-46EC-BECC-F55AF384AEB5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5688874" y="2899229"/>
            <a:ext cx="1867626" cy="1101272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4160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chemeClr val="accent1"/>
                </a:solidFill>
              </a:rPr>
              <a:t>Creation of templates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/>
              <a:t>Create </a:t>
            </a:r>
            <a:r>
              <a:rPr lang="en-US" sz="2400" i="1" dirty="0"/>
              <a:t>.</a:t>
            </a:r>
            <a:r>
              <a:rPr lang="en-US" sz="2400" i="1" dirty="0" err="1"/>
              <a:t>template.config</a:t>
            </a:r>
            <a:r>
              <a:rPr lang="en-US" sz="2400" i="1" dirty="0"/>
              <a:t> </a:t>
            </a:r>
            <a:r>
              <a:rPr lang="en-US" sz="2400" dirty="0"/>
              <a:t>folder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Define metadata in </a:t>
            </a:r>
            <a:r>
              <a:rPr lang="en-US" sz="2400" i="1" dirty="0" err="1"/>
              <a:t>template.json</a:t>
            </a:r>
            <a:endParaRPr lang="en-US" sz="2400" i="1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Create .</a:t>
            </a:r>
            <a:r>
              <a:rPr lang="en-US" sz="2400" dirty="0" err="1"/>
              <a:t>nuspec</a:t>
            </a:r>
            <a:r>
              <a:rPr lang="en-US" sz="2400" dirty="0"/>
              <a:t> file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 err="1"/>
              <a:t>nuget</a:t>
            </a:r>
            <a:r>
              <a:rPr lang="en-US" sz="2400" dirty="0"/>
              <a:t> pack &lt;</a:t>
            </a:r>
            <a:r>
              <a:rPr lang="en-US" sz="2400" dirty="0" err="1"/>
              <a:t>path_to_nuspec</a:t>
            </a:r>
            <a:r>
              <a:rPr lang="en-US" sz="2400" dirty="0"/>
              <a:t>&gt;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dotnet new -</a:t>
            </a:r>
            <a:r>
              <a:rPr lang="en-US" sz="2400" dirty="0" err="1"/>
              <a:t>i</a:t>
            </a:r>
            <a:r>
              <a:rPr lang="en-US" sz="2400" dirty="0"/>
              <a:t> &lt;</a:t>
            </a:r>
            <a:r>
              <a:rPr lang="en-US" sz="2400" dirty="0" err="1"/>
              <a:t>path_to_nupkg</a:t>
            </a:r>
            <a:r>
              <a:rPr lang="en-US" sz="2400" dirty="0"/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88546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23207CC6-EAA1-4BFF-A48A-DECAD897271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 3">
            <a:extLst>
              <a:ext uri="{FF2B5EF4-FFF2-40B4-BE49-F238E27FC236}">
                <a16:creationId xmlns:a16="http://schemas.microsoft.com/office/drawing/2014/main" id="{B234A3DD-923D-4166-8B19-7DD589908C6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 16">
            <a:extLst>
              <a:ext uri="{FF2B5EF4-FFF2-40B4-BE49-F238E27FC236}">
                <a16:creationId xmlns:a16="http://schemas.microsoft.com/office/drawing/2014/main" id="{F6ACA5AC-3C5D-4994-B40F-FC8349E4D6F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1" y="2600324"/>
            <a:ext cx="6405753" cy="327796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4672" y="1300450"/>
            <a:ext cx="4167376" cy="1155525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buNone/>
            </a:pP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Template creation</a:t>
            </a:r>
            <a:endParaRPr lang="en-US" sz="200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CE9683-DEE2-4AFD-A76A-D89D8E005B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8789" y="2600324"/>
            <a:ext cx="8867775" cy="412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7201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365C214-A4C9-42BA-83F5-34703235AB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5539" y="1604963"/>
            <a:ext cx="3340898" cy="226181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FAB07A1-6DAF-4A75-A8ED-FBCC7718FF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37200" y="190660"/>
            <a:ext cx="6476679" cy="64766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8354584-C2DC-4E1C-9192-512E1D957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7720BA6-768C-44BF-AD21-12DF34DFF9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10896600" cy="4667251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A0C4E5"/>
                </a:solidFill>
              </a:rPr>
              <a:t>Slides:</a:t>
            </a:r>
            <a:endParaRPr lang="en-US" b="1" dirty="0">
              <a:solidFill>
                <a:srgbClr val="A0C4E5"/>
              </a:solidFill>
            </a:endParaRPr>
          </a:p>
          <a:p>
            <a:pPr marL="0" indent="0">
              <a:buNone/>
            </a:pPr>
            <a:r>
              <a:rPr lang="en-US" b="1" dirty="0">
                <a:hlinkClick r:id="rId5"/>
              </a:rPr>
              <a:t>aka.ms/</a:t>
            </a:r>
            <a:r>
              <a:rPr lang="en-US" b="1" dirty="0" err="1">
                <a:hlinkClick r:id="rId5"/>
              </a:rPr>
              <a:t>dotnetcli</a:t>
            </a:r>
            <a:r>
              <a:rPr lang="en-US" b="1" dirty="0">
                <a:hlinkClick r:id="rId5"/>
              </a:rPr>
              <a:t>-slides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A0C4E5"/>
                </a:solidFill>
              </a:rPr>
              <a:t>Frequent Commands:</a:t>
            </a:r>
          </a:p>
          <a:p>
            <a:pPr marL="0" indent="0">
              <a:buNone/>
            </a:pPr>
            <a:r>
              <a:rPr lang="en-US" b="1" dirty="0">
                <a:hlinkClick r:id="rId6"/>
              </a:rPr>
              <a:t>aka.ms/</a:t>
            </a:r>
            <a:r>
              <a:rPr lang="en-US" b="1" dirty="0" err="1">
                <a:hlinkClick r:id="rId6"/>
              </a:rPr>
              <a:t>dotnetcli-cmd</a:t>
            </a:r>
            <a:endParaRPr lang="en-US" b="1" dirty="0"/>
          </a:p>
          <a:p>
            <a:pPr marL="0" indent="0">
              <a:buNone/>
            </a:pPr>
            <a:endParaRPr lang="en-US" dirty="0">
              <a:solidFill>
                <a:srgbClr val="A0C4E5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rgbClr val="A0C4E5"/>
                </a:solidFill>
              </a:rPr>
              <a:t>Templating Commands:</a:t>
            </a:r>
          </a:p>
          <a:p>
            <a:pPr marL="0" indent="0">
              <a:buNone/>
            </a:pPr>
            <a:r>
              <a:rPr lang="en-US" b="1" dirty="0">
                <a:hlinkClick r:id="rId7"/>
              </a:rPr>
              <a:t>aka.ms/</a:t>
            </a:r>
            <a:r>
              <a:rPr lang="en-US" b="1" dirty="0" err="1">
                <a:hlinkClick r:id="rId7"/>
              </a:rPr>
              <a:t>dotnetcli-tmpl</a:t>
            </a: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 algn="r">
              <a:buNone/>
            </a:pPr>
            <a:endParaRPr lang="en-US" b="1" dirty="0"/>
          </a:p>
          <a:p>
            <a:pPr marL="0" indent="0" algn="r">
              <a:buNone/>
            </a:pPr>
            <a:r>
              <a:rPr lang="en-US" b="1" dirty="0">
                <a:hlinkClick r:id="rId8"/>
              </a:rPr>
              <a:t>docs.microsoft.com/dotnet/core/tools</a:t>
            </a:r>
            <a:endParaRPr lang="en-US" b="1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134CFD40-FF82-41B7-B348-A9D6E1EF5F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94960" y="1825625"/>
            <a:ext cx="595884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4B7060-1A67-4B81-B5A1-3D509E5D30BF}"/>
              </a:ext>
            </a:extLst>
          </p:cNvPr>
          <p:cNvSpPr txBox="1"/>
          <p:nvPr/>
        </p:nvSpPr>
        <p:spPr>
          <a:xfrm>
            <a:off x="939800" y="5935960"/>
            <a:ext cx="449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	  @</a:t>
            </a:r>
            <a:r>
              <a:rPr lang="en-US" sz="2400" b="1" dirty="0" err="1"/>
              <a:t>Scott_Addie</a:t>
            </a:r>
            <a:endParaRPr lang="en-US" sz="2400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62B3930-38EF-4F41-9189-BD2F1325CC71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800" y="5889198"/>
            <a:ext cx="682893" cy="55518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59F19D8-CC96-4A13-BA13-CA817DEC31F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548694" y="3432577"/>
            <a:ext cx="3340898" cy="2261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3412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chemeClr val="accent1"/>
                </a:solidFill>
              </a:rPr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en-US" sz="2400" dirty="0"/>
              <a:t>CLI overview</a:t>
            </a:r>
          </a:p>
          <a:p>
            <a:r>
              <a:rPr lang="en-US" sz="2400" dirty="0"/>
              <a:t>Frequently used commands</a:t>
            </a:r>
          </a:p>
          <a:p>
            <a:r>
              <a:rPr lang="en-US" sz="2400" dirty="0"/>
              <a:t>SDK pinning</a:t>
            </a:r>
          </a:p>
          <a:p>
            <a:r>
              <a:rPr lang="en-US" sz="2400" dirty="0"/>
              <a:t>VS Code integration</a:t>
            </a:r>
          </a:p>
          <a:p>
            <a:r>
              <a:rPr lang="en-US" sz="2400" dirty="0"/>
              <a:t>Scaffolding</a:t>
            </a:r>
          </a:p>
          <a:p>
            <a:r>
              <a:rPr lang="en-US" sz="2400" dirty="0"/>
              <a:t>Template creation</a:t>
            </a:r>
          </a:p>
        </p:txBody>
      </p:sp>
    </p:spTree>
    <p:extLst>
      <p:ext uri="{BB962C8B-B14F-4D97-AF65-F5344CB8AC3E}">
        <p14:creationId xmlns:p14="http://schemas.microsoft.com/office/powerpoint/2010/main" val="3024043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9A309A7-1751-4ABE-A3C1-EEC40366AD8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88880" y="0"/>
            <a:ext cx="210312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67D8EB6-EAE1-4F9C-B398-83321E28720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5400" y="2358913"/>
            <a:ext cx="2140172" cy="2140172"/>
          </a:xfrm>
          <a:prstGeom prst="ellipse">
            <a:avLst/>
          </a:prstGeom>
          <a:solidFill>
            <a:srgbClr val="FFFFFF"/>
          </a:solidFill>
          <a:ln>
            <a:solidFill>
              <a:srgbClr val="396A9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6428" y="627564"/>
            <a:ext cx="7474172" cy="1325563"/>
          </a:xfrm>
        </p:spPr>
        <p:txBody>
          <a:bodyPr>
            <a:normAutofit/>
          </a:bodyPr>
          <a:lstStyle/>
          <a:p>
            <a:r>
              <a:rPr lang="en-US"/>
              <a:t>What is the .NET Core CLI?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30A03C7-98F2-4D83-8E01-B0A20FA53C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6429" y="2278173"/>
            <a:ext cx="6467867" cy="3450613"/>
          </a:xfrm>
        </p:spPr>
        <p:txBody>
          <a:bodyPr anchor="ctr">
            <a:normAutofit/>
          </a:bodyPr>
          <a:lstStyle/>
          <a:p>
            <a:r>
              <a:rPr lang="en-US" sz="2400" dirty="0"/>
              <a:t>Chassis on which tooling is built</a:t>
            </a:r>
          </a:p>
          <a:p>
            <a:r>
              <a:rPr lang="en-US" sz="2400" dirty="0"/>
              <a:t>Makes command line 1</a:t>
            </a:r>
            <a:r>
              <a:rPr lang="en-US" sz="2400" baseline="30000" dirty="0"/>
              <a:t>st</a:t>
            </a:r>
            <a:r>
              <a:rPr lang="en-US" sz="2400" dirty="0"/>
              <a:t> class citizen</a:t>
            </a:r>
          </a:p>
          <a:p>
            <a:r>
              <a:rPr lang="en-US" sz="2400" dirty="0"/>
              <a:t>Works everywhere</a:t>
            </a:r>
          </a:p>
          <a:p>
            <a:r>
              <a:rPr lang="en-US" sz="2400" dirty="0"/>
              <a:t>Side-by-side installs</a:t>
            </a:r>
          </a:p>
          <a:p>
            <a:r>
              <a:rPr lang="en-US" sz="2400" dirty="0"/>
              <a:t>Multi-language support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15" name="Picture 2" descr="http://files.softicons.com/download/system-icons/windows-8-metro-icons-by-dakirby309/png/512x512/Folders%20&amp;%20OS/Linux.png">
            <a:extLst>
              <a:ext uri="{FF2B5EF4-FFF2-40B4-BE49-F238E27FC236}">
                <a16:creationId xmlns:a16="http://schemas.microsoft.com/office/drawing/2014/main" id="{A23FE35C-28F2-4087-8FF9-9623579BF9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8431" y="3111156"/>
            <a:ext cx="685261" cy="672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AB4CD500-5EFC-4540-94D0-F1B201B32B2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4039" y="3111156"/>
            <a:ext cx="522593" cy="615273"/>
          </a:xfrm>
          <a:prstGeom prst="rect">
            <a:avLst/>
          </a:prstGeom>
        </p:spPr>
      </p:pic>
      <p:pic>
        <p:nvPicPr>
          <p:cNvPr id="23" name="Picture 6" descr="C:\temp\WinAzure_rgb_Wht_S.png">
            <a:extLst>
              <a:ext uri="{FF2B5EF4-FFF2-40B4-BE49-F238E27FC236}">
                <a16:creationId xmlns:a16="http://schemas.microsoft.com/office/drawing/2014/main" id="{F3AEF8E2-B734-4474-BF32-D3A106BA40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cstate="print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1" t="15460" r="80628" b="15496"/>
          <a:stretch/>
        </p:blipFill>
        <p:spPr bwMode="auto">
          <a:xfrm>
            <a:off x="8980846" y="3111156"/>
            <a:ext cx="685261" cy="695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AE6E781C-33A0-4934-89A6-3579BFE140C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871534" y="4000498"/>
            <a:ext cx="60579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636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picture containing device, gauge&#10;&#10;Description generated with high confidence">
            <a:extLst>
              <a:ext uri="{FF2B5EF4-FFF2-40B4-BE49-F238E27FC236}">
                <a16:creationId xmlns:a16="http://schemas.microsoft.com/office/drawing/2014/main" id="{7C161F73-CAB5-41B9-AAE3-A88389E1DC2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0046" y="3522905"/>
            <a:ext cx="4923754" cy="3309695"/>
          </a:xfrm>
          <a:prstGeom prst="rect">
            <a:avLst/>
          </a:prstGeom>
        </p:spPr>
      </p:pic>
      <p:pic>
        <p:nvPicPr>
          <p:cNvPr id="21" name="Picture 20" descr="A picture containing device, red&#10;&#10;Description generated with very high confidence">
            <a:extLst>
              <a:ext uri="{FF2B5EF4-FFF2-40B4-BE49-F238E27FC236}">
                <a16:creationId xmlns:a16="http://schemas.microsoft.com/office/drawing/2014/main" id="{57AD2DC8-4304-46D1-93A3-AE2459F7E90F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2533" y="1036330"/>
            <a:ext cx="4538779" cy="324752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94D111-6A7C-4BE8-ACAA-678197CD7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 abstraction below comfort zone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C0E78D-879C-418D-9572-A93E72EB7B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46C719C0-9A6F-4D5D-ADA8-523D64F380B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49335263"/>
              </p:ext>
            </p:extLst>
          </p:nvPr>
        </p:nvGraphicFramePr>
        <p:xfrm>
          <a:off x="838200" y="2037807"/>
          <a:ext cx="5499463" cy="36314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979FC5E-52CD-4D86-8B11-884A083D57DC}"/>
              </a:ext>
            </a:extLst>
          </p:cNvPr>
          <p:cNvCxnSpPr>
            <a:cxnSpLocks/>
          </p:cNvCxnSpPr>
          <p:nvPr/>
        </p:nvCxnSpPr>
        <p:spPr>
          <a:xfrm>
            <a:off x="769621" y="3853544"/>
            <a:ext cx="105156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07457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atMod val="150000"/>
                <a:shade val="98000"/>
                <a:lumMod val="102000"/>
              </a:schemeClr>
            </a:gs>
            <a:gs pos="50000">
              <a:schemeClr val="bg1">
                <a:tint val="98000"/>
                <a:satMod val="130000"/>
                <a:shade val="9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8" name="Rectangle 70">
            <a:extLst>
              <a:ext uri="{FF2B5EF4-FFF2-40B4-BE49-F238E27FC236}">
                <a16:creationId xmlns:a16="http://schemas.microsoft.com/office/drawing/2014/main" id="{A2509F26-B5DC-4BA7-B476-4CB044237A2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>
        <p:nvSpPr>
          <p:cNvPr id="1029" name="Rectangle 72">
            <a:extLst>
              <a:ext uri="{FF2B5EF4-FFF2-40B4-BE49-F238E27FC236}">
                <a16:creationId xmlns:a16="http://schemas.microsoft.com/office/drawing/2014/main" id="{DB103EB1-B135-4526-B883-33228FC27FF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80000">
            <a:off x="815340" y="683404"/>
            <a:ext cx="10561320" cy="5404104"/>
          </a:xfrm>
          <a:prstGeom prst="rect">
            <a:avLst/>
          </a:prstGeom>
          <a:solidFill>
            <a:srgbClr val="FFFFFF"/>
          </a:solidFill>
          <a:ln w="3175" cap="sq" cmpd="thinThick">
            <a:solidFill>
              <a:srgbClr val="DDDDDD"/>
            </a:solidFill>
            <a:miter lim="800000"/>
          </a:ln>
          <a:effectLst>
            <a:outerShdw blurRad="2667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pic>
        <p:nvPicPr>
          <p:cNvPr id="1026" name="Picture 2" descr="Image result for be a unicorn in a field of horses">
            <a:extLst>
              <a:ext uri="{FF2B5EF4-FFF2-40B4-BE49-F238E27FC236}">
                <a16:creationId xmlns:a16="http://schemas.microsoft.com/office/drawing/2014/main" id="{0B20D43C-E9A3-424B-B0C9-579CAE4D1BE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585" r="1" b="1"/>
          <a:stretch/>
        </p:blipFill>
        <p:spPr bwMode="auto">
          <a:xfrm rot="21480000">
            <a:off x="1137837" y="1003258"/>
            <a:ext cx="9916327" cy="47643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3742730-FFA2-4F90-9552-8E12C5999E3E}"/>
              </a:ext>
            </a:extLst>
          </p:cNvPr>
          <p:cNvSpPr txBox="1"/>
          <p:nvPr/>
        </p:nvSpPr>
        <p:spPr>
          <a:xfrm>
            <a:off x="6871975" y="3048000"/>
            <a:ext cx="3175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.NET Core CLI</a:t>
            </a: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(╯°□°）╯︵ ┻━┻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4910F7-6D02-4798-B22A-AFDD78948BCC}"/>
              </a:ext>
            </a:extLst>
          </p:cNvPr>
          <p:cNvSpPr txBox="1"/>
          <p:nvPr/>
        </p:nvSpPr>
        <p:spPr>
          <a:xfrm>
            <a:off x="1244600" y="1841500"/>
            <a:ext cx="2819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Visual Studio</a:t>
            </a:r>
          </a:p>
          <a:p>
            <a:pPr algn="ctr"/>
            <a:r>
              <a:rPr lang="en-US" altLang="ja-JP" sz="2400" b="1" dirty="0">
                <a:solidFill>
                  <a:schemeClr val="bg1"/>
                </a:solidFill>
              </a:rPr>
              <a:t>¯\_(</a:t>
            </a:r>
            <a:r>
              <a:rPr lang="ja-JP" altLang="en-US" sz="2400" b="1" dirty="0">
                <a:solidFill>
                  <a:schemeClr val="bg1"/>
                </a:solidFill>
              </a:rPr>
              <a:t>ツ</a:t>
            </a:r>
            <a:r>
              <a:rPr lang="en-US" altLang="ja-JP" sz="2400" b="1" dirty="0">
                <a:solidFill>
                  <a:schemeClr val="bg1"/>
                </a:solidFill>
              </a:rPr>
              <a:t>)_/¯</a:t>
            </a:r>
            <a:endParaRPr lang="en-US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81029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23207CC6-EAA1-4BFF-A48A-DECAD897271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 3">
            <a:extLst>
              <a:ext uri="{FF2B5EF4-FFF2-40B4-BE49-F238E27FC236}">
                <a16:creationId xmlns:a16="http://schemas.microsoft.com/office/drawing/2014/main" id="{B234A3DD-923D-4166-8B19-7DD589908C6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 16">
            <a:extLst>
              <a:ext uri="{FF2B5EF4-FFF2-40B4-BE49-F238E27FC236}">
                <a16:creationId xmlns:a16="http://schemas.microsoft.com/office/drawing/2014/main" id="{F6ACA5AC-3C5D-4994-B40F-FC8349E4D6F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1" y="2600324"/>
            <a:ext cx="6405753" cy="327796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4672" y="1300450"/>
            <a:ext cx="4167376" cy="1155525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buNone/>
            </a:pP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Frequently used commands</a:t>
            </a:r>
            <a:endParaRPr lang="en-US" sz="200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5" name="Picture 4" descr="A screenshot of a computer&#10;&#10;Description generated with very high confidence">
            <a:extLst>
              <a:ext uri="{FF2B5EF4-FFF2-40B4-BE49-F238E27FC236}">
                <a16:creationId xmlns:a16="http://schemas.microsoft.com/office/drawing/2014/main" id="{47EA40FC-03D6-4843-A97E-98EF7D819755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176" y="3375381"/>
            <a:ext cx="10907647" cy="3362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0480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C97C1-9163-4C35-9FA8-E76E5743B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3429000"/>
            <a:ext cx="10515600" cy="1133475"/>
          </a:xfrm>
          <a:solidFill>
            <a:srgbClr val="676767">
              <a:alpha val="75000"/>
            </a:srgbClr>
          </a:solidFill>
        </p:spPr>
        <p:txBody>
          <a:bodyPr/>
          <a:lstStyle/>
          <a:p>
            <a:r>
              <a:rPr lang="en-US" dirty="0"/>
              <a:t>.NET Core SDK pinning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2518BE-BA72-4C32-AEAC-7328F500A3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2518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Title 67">
            <a:extLst>
              <a:ext uri="{FF2B5EF4-FFF2-40B4-BE49-F238E27FC236}">
                <a16:creationId xmlns:a16="http://schemas.microsoft.com/office/drawing/2014/main" id="{92DD086A-A68C-4B2B-8BE9-89927412E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err="1"/>
              <a:t>global.json</a:t>
            </a:r>
            <a:r>
              <a:rPr lang="en-US" dirty="0"/>
              <a:t> decision 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F6A11F-1CCD-48D7-A6D0-1C597AF855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506" y="922844"/>
            <a:ext cx="3893814" cy="7323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b="1" dirty="0">
                <a:solidFill>
                  <a:srgbClr val="A0C4E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dotnet new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webapp</a:t>
            </a:r>
            <a:endParaRPr lang="en-US" sz="2400" dirty="0">
              <a:cs typeface="Courier New" panose="02070309020205020404" pitchFamily="49" charset="0"/>
            </a:endParaRPr>
          </a:p>
        </p:txBody>
      </p:sp>
      <p:sp>
        <p:nvSpPr>
          <p:cNvPr id="4" name="Diamond 3">
            <a:extLst>
              <a:ext uri="{FF2B5EF4-FFF2-40B4-BE49-F238E27FC236}">
                <a16:creationId xmlns:a16="http://schemas.microsoft.com/office/drawing/2014/main" id="{A65ECDBD-EE79-4173-8BCF-81824B6BCDF5}"/>
              </a:ext>
            </a:extLst>
          </p:cNvPr>
          <p:cNvSpPr/>
          <p:nvPr/>
        </p:nvSpPr>
        <p:spPr>
          <a:xfrm>
            <a:off x="146302" y="2111534"/>
            <a:ext cx="2791968" cy="1926336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Does </a:t>
            </a:r>
            <a:r>
              <a:rPr lang="en-US" b="1" dirty="0" err="1"/>
              <a:t>global.json</a:t>
            </a:r>
            <a:r>
              <a:rPr lang="en-US" b="1" dirty="0"/>
              <a:t> exist?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6A7AB84-186A-4F57-BEBE-92699EDBADCE}"/>
              </a:ext>
            </a:extLst>
          </p:cNvPr>
          <p:cNvSpPr txBox="1"/>
          <p:nvPr/>
        </p:nvSpPr>
        <p:spPr>
          <a:xfrm>
            <a:off x="9720080" y="3893146"/>
            <a:ext cx="2438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SDK specified in </a:t>
            </a:r>
          </a:p>
          <a:p>
            <a:r>
              <a:rPr lang="en-US" i="1" dirty="0" err="1"/>
              <a:t>sdk:version</a:t>
            </a:r>
            <a:r>
              <a:rPr lang="en-US" dirty="0"/>
              <a:t> property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A173B7-48F1-40E3-AE00-F803C44F9BC8}"/>
              </a:ext>
            </a:extLst>
          </p:cNvPr>
          <p:cNvSpPr txBox="1"/>
          <p:nvPr/>
        </p:nvSpPr>
        <p:spPr>
          <a:xfrm>
            <a:off x="560836" y="4717751"/>
            <a:ext cx="19628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latest installed </a:t>
            </a:r>
          </a:p>
          <a:p>
            <a:r>
              <a:rPr lang="en-US" dirty="0"/>
              <a:t>version of SDK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D6E8CC1-F4C1-4F99-A781-5E4764676B19}"/>
              </a:ext>
            </a:extLst>
          </p:cNvPr>
          <p:cNvCxnSpPr>
            <a:cxnSpLocks/>
            <a:endCxn id="4" idx="0"/>
          </p:cNvCxnSpPr>
          <p:nvPr/>
        </p:nvCxnSpPr>
        <p:spPr>
          <a:xfrm>
            <a:off x="1542286" y="1414272"/>
            <a:ext cx="0" cy="697262"/>
          </a:xfrm>
          <a:prstGeom prst="straightConnector1">
            <a:avLst/>
          </a:prstGeom>
          <a:ln w="3810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2E3D83A-62A0-4B46-B05D-129BE4B6EA12}"/>
              </a:ext>
            </a:extLst>
          </p:cNvPr>
          <p:cNvCxnSpPr>
            <a:cxnSpLocks/>
            <a:stCxn id="4" idx="2"/>
          </p:cNvCxnSpPr>
          <p:nvPr/>
        </p:nvCxnSpPr>
        <p:spPr>
          <a:xfrm>
            <a:off x="1542286" y="4037870"/>
            <a:ext cx="0" cy="753586"/>
          </a:xfrm>
          <a:prstGeom prst="straightConnector1">
            <a:avLst/>
          </a:prstGeom>
          <a:ln w="3810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7FDB9AD-3035-43FA-9601-2136C53DF276}"/>
              </a:ext>
            </a:extLst>
          </p:cNvPr>
          <p:cNvCxnSpPr>
            <a:cxnSpLocks/>
            <a:stCxn id="4" idx="3"/>
            <a:endCxn id="16" idx="1"/>
          </p:cNvCxnSpPr>
          <p:nvPr/>
        </p:nvCxnSpPr>
        <p:spPr>
          <a:xfrm>
            <a:off x="2938270" y="3074702"/>
            <a:ext cx="688848" cy="1682"/>
          </a:xfrm>
          <a:prstGeom prst="straightConnector1">
            <a:avLst/>
          </a:prstGeom>
          <a:ln w="3810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Diamond 15">
            <a:extLst>
              <a:ext uri="{FF2B5EF4-FFF2-40B4-BE49-F238E27FC236}">
                <a16:creationId xmlns:a16="http://schemas.microsoft.com/office/drawing/2014/main" id="{CB2C03BF-E774-4FCA-A4BF-2BEE0DD1272C}"/>
              </a:ext>
            </a:extLst>
          </p:cNvPr>
          <p:cNvSpPr/>
          <p:nvPr/>
        </p:nvSpPr>
        <p:spPr>
          <a:xfrm>
            <a:off x="3627118" y="2113216"/>
            <a:ext cx="2791968" cy="1926336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Does </a:t>
            </a:r>
            <a:r>
              <a:rPr lang="en-US" b="1" dirty="0" err="1"/>
              <a:t>global.json</a:t>
            </a:r>
            <a:r>
              <a:rPr lang="en-US" b="1" dirty="0"/>
              <a:t> specify a version?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CCFB12D-643E-4EEB-9345-5AC8D88951D4}"/>
              </a:ext>
            </a:extLst>
          </p:cNvPr>
          <p:cNvCxnSpPr>
            <a:cxnSpLocks/>
            <a:endCxn id="33" idx="1"/>
          </p:cNvCxnSpPr>
          <p:nvPr/>
        </p:nvCxnSpPr>
        <p:spPr>
          <a:xfrm>
            <a:off x="6411466" y="3074700"/>
            <a:ext cx="798578" cy="2"/>
          </a:xfrm>
          <a:prstGeom prst="straightConnector1">
            <a:avLst/>
          </a:prstGeom>
          <a:ln w="3810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A4048B89-7B3C-4802-89C0-EAEC9D811D01}"/>
              </a:ext>
            </a:extLst>
          </p:cNvPr>
          <p:cNvSpPr txBox="1"/>
          <p:nvPr/>
        </p:nvSpPr>
        <p:spPr>
          <a:xfrm>
            <a:off x="999740" y="4114674"/>
            <a:ext cx="688848" cy="375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NO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1E40635-A970-4992-B716-00D52020CA57}"/>
              </a:ext>
            </a:extLst>
          </p:cNvPr>
          <p:cNvCxnSpPr>
            <a:cxnSpLocks/>
            <a:stCxn id="16" idx="2"/>
            <a:endCxn id="6" idx="3"/>
          </p:cNvCxnSpPr>
          <p:nvPr/>
        </p:nvCxnSpPr>
        <p:spPr>
          <a:xfrm rot="5400000">
            <a:off x="3272737" y="3290551"/>
            <a:ext cx="1001365" cy="2499367"/>
          </a:xfrm>
          <a:prstGeom prst="bentConnector2">
            <a:avLst/>
          </a:prstGeom>
          <a:ln w="3810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F9935407-573A-482D-984B-660CB2677D24}"/>
              </a:ext>
            </a:extLst>
          </p:cNvPr>
          <p:cNvSpPr txBox="1"/>
          <p:nvPr/>
        </p:nvSpPr>
        <p:spPr>
          <a:xfrm>
            <a:off x="4520184" y="4114674"/>
            <a:ext cx="688848" cy="375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NO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555F8DE-0317-4581-9E90-16A067B407D8}"/>
              </a:ext>
            </a:extLst>
          </p:cNvPr>
          <p:cNvSpPr txBox="1"/>
          <p:nvPr/>
        </p:nvSpPr>
        <p:spPr>
          <a:xfrm>
            <a:off x="2938270" y="2618400"/>
            <a:ext cx="688848" cy="375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YES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6E35B3D-6B3B-4DA6-BF83-40EB03142E6A}"/>
              </a:ext>
            </a:extLst>
          </p:cNvPr>
          <p:cNvSpPr txBox="1"/>
          <p:nvPr/>
        </p:nvSpPr>
        <p:spPr>
          <a:xfrm>
            <a:off x="6469379" y="2632090"/>
            <a:ext cx="688848" cy="375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YES</a:t>
            </a:r>
          </a:p>
        </p:txBody>
      </p:sp>
      <p:sp>
        <p:nvSpPr>
          <p:cNvPr id="33" name="Diamond 32">
            <a:extLst>
              <a:ext uri="{FF2B5EF4-FFF2-40B4-BE49-F238E27FC236}">
                <a16:creationId xmlns:a16="http://schemas.microsoft.com/office/drawing/2014/main" id="{D407EAEF-9068-4A9B-B683-CFD5F8B2A3F3}"/>
              </a:ext>
            </a:extLst>
          </p:cNvPr>
          <p:cNvSpPr/>
          <p:nvPr/>
        </p:nvSpPr>
        <p:spPr>
          <a:xfrm>
            <a:off x="7210044" y="2111534"/>
            <a:ext cx="2791968" cy="1926336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Is SDK version installed?</a:t>
            </a:r>
          </a:p>
        </p:txBody>
      </p:sp>
      <p:sp>
        <p:nvSpPr>
          <p:cNvPr id="35" name="Diamond 34">
            <a:extLst>
              <a:ext uri="{FF2B5EF4-FFF2-40B4-BE49-F238E27FC236}">
                <a16:creationId xmlns:a16="http://schemas.microsoft.com/office/drawing/2014/main" id="{955C0981-EA3E-49A0-AEC2-BB807072788C}"/>
              </a:ext>
            </a:extLst>
          </p:cNvPr>
          <p:cNvSpPr/>
          <p:nvPr/>
        </p:nvSpPr>
        <p:spPr>
          <a:xfrm>
            <a:off x="7193288" y="4717751"/>
            <a:ext cx="2791968" cy="1926336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Is patch version of SDK installed?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D01360A1-1C51-4BD6-A43A-5015D300BA35}"/>
              </a:ext>
            </a:extLst>
          </p:cNvPr>
          <p:cNvCxnSpPr>
            <a:cxnSpLocks/>
            <a:stCxn id="33" idx="2"/>
            <a:endCxn id="35" idx="0"/>
          </p:cNvCxnSpPr>
          <p:nvPr/>
        </p:nvCxnSpPr>
        <p:spPr>
          <a:xfrm flipH="1">
            <a:off x="8589272" y="4037870"/>
            <a:ext cx="16756" cy="679881"/>
          </a:xfrm>
          <a:prstGeom prst="straightConnector1">
            <a:avLst/>
          </a:prstGeom>
          <a:ln w="3810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1875C92F-0775-4C0D-B8FC-92E868A3BB2F}"/>
              </a:ext>
            </a:extLst>
          </p:cNvPr>
          <p:cNvSpPr txBox="1"/>
          <p:nvPr/>
        </p:nvSpPr>
        <p:spPr>
          <a:xfrm>
            <a:off x="8080246" y="4109662"/>
            <a:ext cx="688848" cy="375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NO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133B1869-DE12-4737-877F-08DD42A21825}"/>
              </a:ext>
            </a:extLst>
          </p:cNvPr>
          <p:cNvCxnSpPr>
            <a:cxnSpLocks/>
          </p:cNvCxnSpPr>
          <p:nvPr/>
        </p:nvCxnSpPr>
        <p:spPr>
          <a:xfrm>
            <a:off x="10009636" y="3058075"/>
            <a:ext cx="848105" cy="751384"/>
          </a:xfrm>
          <a:prstGeom prst="bentConnector3">
            <a:avLst>
              <a:gd name="adj1" fmla="val 100315"/>
            </a:avLst>
          </a:prstGeom>
          <a:ln w="3810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04C34D0B-7E07-4651-96C2-E9F7E9A5DAE5}"/>
              </a:ext>
            </a:extLst>
          </p:cNvPr>
          <p:cNvSpPr txBox="1"/>
          <p:nvPr/>
        </p:nvSpPr>
        <p:spPr>
          <a:xfrm>
            <a:off x="10059925" y="2629803"/>
            <a:ext cx="688848" cy="375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YES</a:t>
            </a:r>
          </a:p>
        </p:txBody>
      </p:sp>
      <p:cxnSp>
        <p:nvCxnSpPr>
          <p:cNvPr id="57" name="Straight Arrow Connector 40">
            <a:extLst>
              <a:ext uri="{FF2B5EF4-FFF2-40B4-BE49-F238E27FC236}">
                <a16:creationId xmlns:a16="http://schemas.microsoft.com/office/drawing/2014/main" id="{4F1CB509-64E5-4C84-B5BB-8CA2ED2D5044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9930975" y="4747575"/>
            <a:ext cx="1002380" cy="851151"/>
          </a:xfrm>
          <a:prstGeom prst="bentConnector3">
            <a:avLst>
              <a:gd name="adj1" fmla="val 1348"/>
            </a:avLst>
          </a:prstGeom>
          <a:ln w="3810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0214A710-E4D1-4300-B0D8-DF0156F6E66A}"/>
              </a:ext>
            </a:extLst>
          </p:cNvPr>
          <p:cNvSpPr txBox="1"/>
          <p:nvPr/>
        </p:nvSpPr>
        <p:spPr>
          <a:xfrm>
            <a:off x="10056879" y="5246068"/>
            <a:ext cx="688848" cy="375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YES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DC640BA8-A15E-4015-9CFE-14AAA1BD29C2}"/>
              </a:ext>
            </a:extLst>
          </p:cNvPr>
          <p:cNvCxnSpPr>
            <a:cxnSpLocks/>
          </p:cNvCxnSpPr>
          <p:nvPr/>
        </p:nvCxnSpPr>
        <p:spPr>
          <a:xfrm flipH="1">
            <a:off x="6315456" y="5680919"/>
            <a:ext cx="886210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4EA3EB7D-188C-4949-B207-E3106737EF68}"/>
              </a:ext>
            </a:extLst>
          </p:cNvPr>
          <p:cNvSpPr txBox="1"/>
          <p:nvPr/>
        </p:nvSpPr>
        <p:spPr>
          <a:xfrm>
            <a:off x="6543299" y="5282091"/>
            <a:ext cx="688848" cy="375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NO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C2D8D670-8049-4238-B03E-5442D13D8B6F}"/>
              </a:ext>
            </a:extLst>
          </p:cNvPr>
          <p:cNvSpPr txBox="1"/>
          <p:nvPr/>
        </p:nvSpPr>
        <p:spPr>
          <a:xfrm>
            <a:off x="4698491" y="5496253"/>
            <a:ext cx="243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Throw an error</a:t>
            </a:r>
          </a:p>
        </p:txBody>
      </p:sp>
    </p:spTree>
    <p:extLst>
      <p:ext uri="{BB962C8B-B14F-4D97-AF65-F5344CB8AC3E}">
        <p14:creationId xmlns:p14="http://schemas.microsoft.com/office/powerpoint/2010/main" val="36299337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 shot of a computer&#10;&#10;Description automatically generated">
            <a:extLst>
              <a:ext uri="{FF2B5EF4-FFF2-40B4-BE49-F238E27FC236}">
                <a16:creationId xmlns:a16="http://schemas.microsoft.com/office/drawing/2014/main" id="{264C3B2E-5E35-4976-97BD-49CDA72EC2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1254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47D8FF"/>
      </a:hlink>
      <a:folHlink>
        <a:srgbClr val="954F72"/>
      </a:folHlink>
    </a:clrScheme>
    <a:fontScheme name="Custom 1">
      <a:majorFont>
        <a:latin typeface="Segoe UI Light"/>
        <a:ea typeface=""/>
        <a:cs typeface=""/>
      </a:majorFont>
      <a:minorFont>
        <a:latin typeface="Segoe UI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8-30707_dotnetConf_Template">
  <a:themeElements>
    <a:clrScheme name="dotnetConf">
      <a:dk1>
        <a:srgbClr val="1E1A20"/>
      </a:dk1>
      <a:lt1>
        <a:srgbClr val="FFFFFF"/>
      </a:lt1>
      <a:dk2>
        <a:srgbClr val="107C10"/>
      </a:dk2>
      <a:lt2>
        <a:srgbClr val="F8F8F8"/>
      </a:lt2>
      <a:accent1>
        <a:srgbClr val="107C10"/>
      </a:accent1>
      <a:accent2>
        <a:srgbClr val="D83B01"/>
      </a:accent2>
      <a:accent3>
        <a:srgbClr val="0078D7"/>
      </a:accent3>
      <a:accent4>
        <a:srgbClr val="FFB900"/>
      </a:accent4>
      <a:accent5>
        <a:srgbClr val="D2D2D2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dotnetConf_2016_16x9_Template" id="{C0749003-9B83-4EC7-9CCE-0827D34B3F3D}" vid="{573B5C64-E77A-410B-B9D9-EC179F4A09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5928</TotalTime>
  <Words>747</Words>
  <Application>Microsoft Office PowerPoint</Application>
  <PresentationFormat>Widescreen</PresentationFormat>
  <Paragraphs>167</Paragraphs>
  <Slides>19</Slides>
  <Notes>16</Notes>
  <HiddenSlides>0</HiddenSlides>
  <MMClips>0</MMClips>
  <ScaleCrop>false</ScaleCrop>
  <HeadingPairs>
    <vt:vector size="8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  <vt:variant>
        <vt:lpstr>Custom Shows</vt:lpstr>
      </vt:variant>
      <vt:variant>
        <vt:i4>1</vt:i4>
      </vt:variant>
    </vt:vector>
  </HeadingPairs>
  <TitlesOfParts>
    <vt:vector size="32" baseType="lpstr">
      <vt:lpstr>Arial</vt:lpstr>
      <vt:lpstr>Calibri</vt:lpstr>
      <vt:lpstr>Consolas</vt:lpstr>
      <vt:lpstr>Courier New</vt:lpstr>
      <vt:lpstr>Impact</vt:lpstr>
      <vt:lpstr>Segoe UI</vt:lpstr>
      <vt:lpstr>Segoe UI Light</vt:lpstr>
      <vt:lpstr>Segoe UI Semibold</vt:lpstr>
      <vt:lpstr>Segoe UI Semilight</vt:lpstr>
      <vt:lpstr>Wingdings</vt:lpstr>
      <vt:lpstr>Office Theme</vt:lpstr>
      <vt:lpstr>8-30707_dotnetConf_Template</vt:lpstr>
      <vt:lpstr>&gt; dotnet tour</vt:lpstr>
      <vt:lpstr>Agenda</vt:lpstr>
      <vt:lpstr>What is the .NET Core CLI?</vt:lpstr>
      <vt:lpstr>Learn abstraction below comfort zone</vt:lpstr>
      <vt:lpstr>PowerPoint Presentation</vt:lpstr>
      <vt:lpstr>DEMO</vt:lpstr>
      <vt:lpstr>.NET Core SDK pinning</vt:lpstr>
      <vt:lpstr>global.json decision tree</vt:lpstr>
      <vt:lpstr>PowerPoint Presentation</vt:lpstr>
      <vt:lpstr>Integration with VS Code</vt:lpstr>
      <vt:lpstr>PowerPoint Presentation</vt:lpstr>
      <vt:lpstr>Right-click &gt; Add &gt; New Scaffolded Item…?</vt:lpstr>
      <vt:lpstr>PowerPoint Presentation</vt:lpstr>
      <vt:lpstr>Scaffolding</vt:lpstr>
      <vt:lpstr>Scaffolding tool</vt:lpstr>
      <vt:lpstr>Scaffolding command</vt:lpstr>
      <vt:lpstr>Creation of templates</vt:lpstr>
      <vt:lpstr>DEMO</vt:lpstr>
      <vt:lpstr>Resources</vt:lpstr>
      <vt:lpstr>Sponsor Slides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Tour de .NET Core CLI</dc:title>
  <dc:creator>Scott Addie</dc:creator>
  <cp:keywords>.NET Core, ASP.NET Core, Visual Studio Code</cp:keywords>
  <cp:lastModifiedBy>Scott Addie</cp:lastModifiedBy>
  <cp:revision>1238</cp:revision>
  <dcterms:created xsi:type="dcterms:W3CDTF">2016-07-13T16:00:36Z</dcterms:created>
  <dcterms:modified xsi:type="dcterms:W3CDTF">2019-04-22T20:58:07Z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Ref">
    <vt:lpwstr>https://api.informationprotection.azure.com/api/72f988bf-86f1-41af-91ab-2d7cd011db47</vt:lpwstr>
  </property>
  <property fmtid="{D5CDD505-2E9C-101B-9397-08002B2CF9AE}" pid="5" name="MSIP_Label_f42aa342-8706-4288-bd11-ebb85995028c_Owner">
    <vt:lpwstr>scaddie@microsoft.com</vt:lpwstr>
  </property>
  <property fmtid="{D5CDD505-2E9C-101B-9397-08002B2CF9AE}" pid="6" name="MSIP_Label_f42aa342-8706-4288-bd11-ebb85995028c_SetDate">
    <vt:lpwstr>2017-09-06T15:58:31.7545223-05:00</vt:lpwstr>
  </property>
  <property fmtid="{D5CDD505-2E9C-101B-9397-08002B2CF9AE}" pid="7" name="MSIP_Label_f42aa342-8706-4288-bd11-ebb85995028c_Name">
    <vt:lpwstr>General</vt:lpwstr>
  </property>
  <property fmtid="{D5CDD505-2E9C-101B-9397-08002B2CF9AE}" pid="8" name="MSIP_Label_f42aa342-8706-4288-bd11-ebb85995028c_Application">
    <vt:lpwstr>Microsoft Azure Information Protection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